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9"/>
  </p:notesMasterIdLst>
  <p:sldIdLst>
    <p:sldId id="260" r:id="rId2"/>
    <p:sldId id="266" r:id="rId3"/>
    <p:sldId id="259" r:id="rId4"/>
    <p:sldId id="267" r:id="rId5"/>
    <p:sldId id="262" r:id="rId6"/>
    <p:sldId id="265"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E14"/>
    <a:srgbClr val="23345A"/>
    <a:srgbClr val="5F5F5F"/>
    <a:srgbClr val="ED833B"/>
    <a:srgbClr val="F87D68"/>
    <a:srgbClr val="FCC8BF"/>
    <a:srgbClr val="FFC000"/>
    <a:srgbClr val="FFB2B6"/>
    <a:srgbClr val="F1E7D8"/>
    <a:srgbClr val="172A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8"/>
    <p:restoredTop sz="94749"/>
  </p:normalViewPr>
  <p:slideViewPr>
    <p:cSldViewPr snapToGrid="0" showGuides="1">
      <p:cViewPr>
        <p:scale>
          <a:sx n="66" d="100"/>
          <a:sy n="66" d="100"/>
        </p:scale>
        <p:origin x="1906" y="398"/>
      </p:cViewPr>
      <p:guideLst>
        <p:guide orient="horz" pos="2160"/>
        <p:guide pos="384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347332-D6AE-144A-A2F2-E414D9309CD7}"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5B83D-5A3F-CB43-A481-E58B84F8BA9B}" type="slidenum">
              <a:rPr lang="en-US" smtClean="0"/>
              <a:t>‹#›</a:t>
            </a:fld>
            <a:endParaRPr lang="en-US"/>
          </a:p>
        </p:txBody>
      </p:sp>
    </p:spTree>
    <p:extLst>
      <p:ext uri="{BB962C8B-B14F-4D97-AF65-F5344CB8AC3E}">
        <p14:creationId xmlns:p14="http://schemas.microsoft.com/office/powerpoint/2010/main" val="211966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1</a:t>
            </a:fld>
            <a:endParaRPr lang="en-US"/>
          </a:p>
        </p:txBody>
      </p:sp>
    </p:spTree>
    <p:extLst>
      <p:ext uri="{BB962C8B-B14F-4D97-AF65-F5344CB8AC3E}">
        <p14:creationId xmlns:p14="http://schemas.microsoft.com/office/powerpoint/2010/main" val="646442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2</a:t>
            </a:fld>
            <a:endParaRPr lang="en-US"/>
          </a:p>
        </p:txBody>
      </p:sp>
    </p:spTree>
    <p:extLst>
      <p:ext uri="{BB962C8B-B14F-4D97-AF65-F5344CB8AC3E}">
        <p14:creationId xmlns:p14="http://schemas.microsoft.com/office/powerpoint/2010/main" val="5618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3</a:t>
            </a:fld>
            <a:endParaRPr lang="en-US"/>
          </a:p>
        </p:txBody>
      </p:sp>
    </p:spTree>
    <p:extLst>
      <p:ext uri="{BB962C8B-B14F-4D97-AF65-F5344CB8AC3E}">
        <p14:creationId xmlns:p14="http://schemas.microsoft.com/office/powerpoint/2010/main" val="1058781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6</a:t>
            </a:fld>
            <a:endParaRPr lang="en-US"/>
          </a:p>
        </p:txBody>
      </p:sp>
    </p:spTree>
    <p:extLst>
      <p:ext uri="{BB962C8B-B14F-4D97-AF65-F5344CB8AC3E}">
        <p14:creationId xmlns:p14="http://schemas.microsoft.com/office/powerpoint/2010/main" val="153899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7</a:t>
            </a:fld>
            <a:endParaRPr lang="en-US"/>
          </a:p>
        </p:txBody>
      </p:sp>
    </p:spTree>
    <p:extLst>
      <p:ext uri="{BB962C8B-B14F-4D97-AF65-F5344CB8AC3E}">
        <p14:creationId xmlns:p14="http://schemas.microsoft.com/office/powerpoint/2010/main" val="231777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E37694-A828-7842-9187-B9F5B5BE11C4}" type="datetimeFigureOut">
              <a:rPr lang="en-US" smtClean="0"/>
              <a:t>12/17/2024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D4FEC1CA-6107-1B42-A4EF-0B63F83DF7B6}"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5742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E37694-A828-7842-9187-B9F5B5BE11C4}"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EC1CA-6107-1B42-A4EF-0B63F83DF7B6}"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932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E37694-A828-7842-9187-B9F5B5BE11C4}"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EC1CA-6107-1B42-A4EF-0B63F83DF7B6}"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9389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E37694-A828-7842-9187-B9F5B5BE11C4}"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EC1CA-6107-1B42-A4EF-0B63F83DF7B6}"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6269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E37694-A828-7842-9187-B9F5B5BE11C4}"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EC1CA-6107-1B42-A4EF-0B63F83DF7B6}"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895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E37694-A828-7842-9187-B9F5B5BE11C4}"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EC1CA-6107-1B42-A4EF-0B63F83DF7B6}"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0570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E37694-A828-7842-9187-B9F5B5BE11C4}" type="datetimeFigureOut">
              <a:rPr lang="en-US" smtClean="0"/>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FEC1CA-6107-1B42-A4EF-0B63F83DF7B6}"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3261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E37694-A828-7842-9187-B9F5B5BE11C4}" type="datetimeFigureOut">
              <a:rPr lang="en-US" smtClean="0"/>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FEC1CA-6107-1B42-A4EF-0B63F83DF7B6}"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6544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E37694-A828-7842-9187-B9F5B5BE11C4}" type="datetimeFigureOut">
              <a:rPr lang="en-US" smtClean="0"/>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404911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E37694-A828-7842-9187-B9F5B5BE11C4}"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EC1CA-6107-1B42-A4EF-0B63F83DF7B6}"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3241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CE37694-A828-7842-9187-B9F5B5BE11C4}" type="datetimeFigureOut">
              <a:rPr lang="en-US" smtClean="0"/>
              <a:t>12/17/2024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4FEC1CA-6107-1B42-A4EF-0B63F83DF7B6}"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3270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CE37694-A828-7842-9187-B9F5B5BE11C4}" type="datetimeFigureOut">
              <a:rPr lang="en-US" smtClean="0"/>
              <a:t>12/17/2024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4FEC1CA-6107-1B42-A4EF-0B63F83DF7B6}"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91927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8924E-34AE-71C3-EFDA-3D517824360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39435" y="-134682"/>
            <a:ext cx="12670869" cy="7127364"/>
          </a:xfrm>
          <a:prstGeom prst="rect">
            <a:avLst/>
          </a:prstGeom>
        </p:spPr>
      </p:pic>
      <p:sp>
        <p:nvSpPr>
          <p:cNvPr id="11" name="Rectangle 10">
            <a:extLst>
              <a:ext uri="{FF2B5EF4-FFF2-40B4-BE49-F238E27FC236}">
                <a16:creationId xmlns:a16="http://schemas.microsoft.com/office/drawing/2014/main" id="{A05877ED-DEFB-A4B8-47BD-7C332D7EC1EA}"/>
              </a:ext>
            </a:extLst>
          </p:cNvPr>
          <p:cNvSpPr/>
          <p:nvPr/>
        </p:nvSpPr>
        <p:spPr>
          <a:xfrm>
            <a:off x="-518811" y="-556235"/>
            <a:ext cx="13172303" cy="7685903"/>
          </a:xfrm>
          <a:prstGeom prst="rect">
            <a:avLst/>
          </a:prstGeom>
          <a:solidFill>
            <a:schemeClr val="tx1">
              <a:alpha val="248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5DA6535-9658-9E9D-FC44-2DA5C0D8B66B}"/>
              </a:ext>
            </a:extLst>
          </p:cNvPr>
          <p:cNvSpPr txBox="1"/>
          <p:nvPr/>
        </p:nvSpPr>
        <p:spPr>
          <a:xfrm>
            <a:off x="1245445" y="2295849"/>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err="1">
                <a:solidFill>
                  <a:schemeClr val="accent4">
                    <a:lumMod val="75000"/>
                  </a:schemeClr>
                </a:solidFill>
                <a:latin typeface="Hanuman Black" pitchFamily="2" charset="0"/>
                <a:cs typeface="Hanuman Black" pitchFamily="2" charset="0"/>
              </a:rPr>
              <a:t>AnalisaWholesale</a:t>
            </a:r>
            <a:r>
              <a:rPr lang="en-US" sz="1400" b="1" dirty="0">
                <a:solidFill>
                  <a:schemeClr val="accent4">
                    <a:lumMod val="75000"/>
                  </a:schemeClr>
                </a:solidFill>
                <a:latin typeface="Hanuman Black" pitchFamily="2" charset="0"/>
                <a:cs typeface="Hanuman Black" pitchFamily="2" charset="0"/>
              </a:rPr>
              <a:t> customers</a:t>
            </a:r>
          </a:p>
        </p:txBody>
      </p:sp>
      <p:sp>
        <p:nvSpPr>
          <p:cNvPr id="2" name="TextBox 1">
            <a:extLst>
              <a:ext uri="{FF2B5EF4-FFF2-40B4-BE49-F238E27FC236}">
                <a16:creationId xmlns:a16="http://schemas.microsoft.com/office/drawing/2014/main" id="{5D276A58-FA78-A79B-3A53-778C06C32DAE}"/>
              </a:ext>
            </a:extLst>
          </p:cNvPr>
          <p:cNvSpPr txBox="1"/>
          <p:nvPr/>
        </p:nvSpPr>
        <p:spPr>
          <a:xfrm>
            <a:off x="1279173" y="2209957"/>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err="1">
                <a:solidFill>
                  <a:schemeClr val="accent1">
                    <a:lumMod val="50000"/>
                  </a:schemeClr>
                </a:solidFill>
                <a:latin typeface="Hanuman Black" pitchFamily="2" charset="0"/>
                <a:cs typeface="Hanuman Black" pitchFamily="2" charset="0"/>
              </a:rPr>
              <a:t>AnalisaWholesale</a:t>
            </a:r>
            <a:r>
              <a:rPr lang="en-US" sz="1400" b="1" dirty="0">
                <a:solidFill>
                  <a:schemeClr val="accent1">
                    <a:lumMod val="50000"/>
                  </a:schemeClr>
                </a:solidFill>
                <a:latin typeface="Hanuman Black" pitchFamily="2" charset="0"/>
                <a:cs typeface="Hanuman Black" pitchFamily="2" charset="0"/>
              </a:rPr>
              <a:t> customers</a:t>
            </a:r>
          </a:p>
        </p:txBody>
      </p:sp>
      <p:sp>
        <p:nvSpPr>
          <p:cNvPr id="3" name="TextBox 2">
            <a:extLst>
              <a:ext uri="{FF2B5EF4-FFF2-40B4-BE49-F238E27FC236}">
                <a16:creationId xmlns:a16="http://schemas.microsoft.com/office/drawing/2014/main" id="{3A908595-8B7E-A37E-5CAF-B3A0A720F3CD}"/>
              </a:ext>
            </a:extLst>
          </p:cNvPr>
          <p:cNvSpPr txBox="1"/>
          <p:nvPr/>
        </p:nvSpPr>
        <p:spPr>
          <a:xfrm>
            <a:off x="1305000" y="2090736"/>
            <a:ext cx="9701110" cy="1738270"/>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err="1">
                <a:solidFill>
                  <a:schemeClr val="tx1">
                    <a:lumMod val="95000"/>
                  </a:schemeClr>
                </a:solidFill>
                <a:latin typeface="Hanuman Black" pitchFamily="2" charset="0"/>
                <a:cs typeface="Hanuman Black" pitchFamily="2" charset="0"/>
              </a:rPr>
              <a:t>AnalisaWholesale</a:t>
            </a:r>
            <a:r>
              <a:rPr lang="en-US" sz="1400" b="1" dirty="0">
                <a:solidFill>
                  <a:schemeClr val="tx1">
                    <a:lumMod val="95000"/>
                  </a:schemeClr>
                </a:solidFill>
                <a:latin typeface="Hanuman Black" pitchFamily="2" charset="0"/>
                <a:cs typeface="Hanuman Black" pitchFamily="2" charset="0"/>
              </a:rPr>
              <a:t> customers</a:t>
            </a:r>
          </a:p>
        </p:txBody>
      </p:sp>
      <p:sp>
        <p:nvSpPr>
          <p:cNvPr id="13" name="TextBox 12">
            <a:extLst>
              <a:ext uri="{FF2B5EF4-FFF2-40B4-BE49-F238E27FC236}">
                <a16:creationId xmlns:a16="http://schemas.microsoft.com/office/drawing/2014/main" id="{49394FE4-7A8D-2222-3160-647F6769B8C5}"/>
              </a:ext>
            </a:extLst>
          </p:cNvPr>
          <p:cNvSpPr txBox="1"/>
          <p:nvPr/>
        </p:nvSpPr>
        <p:spPr>
          <a:xfrm>
            <a:off x="3761171" y="4159865"/>
            <a:ext cx="4612341" cy="1015663"/>
          </a:xfrm>
          <a:prstGeom prst="rect">
            <a:avLst/>
          </a:prstGeom>
          <a:noFill/>
        </p:spPr>
        <p:txBody>
          <a:bodyPr wrap="square" rtlCol="0">
            <a:spAutoFit/>
          </a:bodyPr>
          <a:lstStyle/>
          <a:p>
            <a:pPr algn="ctr"/>
            <a:r>
              <a:rPr lang="en-US" sz="6000" dirty="0">
                <a:solidFill>
                  <a:schemeClr val="bg1"/>
                </a:solidFill>
                <a:latin typeface="Lobster" pitchFamily="2" charset="77"/>
              </a:rPr>
              <a:t>Nadila Aprilla</a:t>
            </a:r>
          </a:p>
        </p:txBody>
      </p:sp>
      <p:sp>
        <p:nvSpPr>
          <p:cNvPr id="14" name="Rectangle 13">
            <a:extLst>
              <a:ext uri="{FF2B5EF4-FFF2-40B4-BE49-F238E27FC236}">
                <a16:creationId xmlns:a16="http://schemas.microsoft.com/office/drawing/2014/main" id="{3F3A3097-496D-4900-607A-F7D47AF14EED}"/>
              </a:ext>
            </a:extLst>
          </p:cNvPr>
          <p:cNvSpPr/>
          <p:nvPr/>
        </p:nvSpPr>
        <p:spPr>
          <a:xfrm>
            <a:off x="1788459"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9E608D-B157-48B3-8632-AD24A66B80E9}"/>
              </a:ext>
            </a:extLst>
          </p:cNvPr>
          <p:cNvSpPr/>
          <p:nvPr/>
        </p:nvSpPr>
        <p:spPr>
          <a:xfrm>
            <a:off x="8373512"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17">
            <a:extLst>
              <a:ext uri="{FF2B5EF4-FFF2-40B4-BE49-F238E27FC236}">
                <a16:creationId xmlns:a16="http://schemas.microsoft.com/office/drawing/2014/main" id="{8F8626FB-769F-8FCC-BEB7-D838746F617B}"/>
              </a:ext>
            </a:extLst>
          </p:cNvPr>
          <p:cNvSpPr/>
          <p:nvPr/>
        </p:nvSpPr>
        <p:spPr>
          <a:xfrm rot="1548249">
            <a:off x="10981334" y="2023785"/>
            <a:ext cx="415698" cy="63936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0" name="Graphic 17">
            <a:extLst>
              <a:ext uri="{FF2B5EF4-FFF2-40B4-BE49-F238E27FC236}">
                <a16:creationId xmlns:a16="http://schemas.microsoft.com/office/drawing/2014/main" id="{13DFB8FA-F976-D914-3EEA-6456BAE61424}"/>
              </a:ext>
            </a:extLst>
          </p:cNvPr>
          <p:cNvSpPr/>
          <p:nvPr/>
        </p:nvSpPr>
        <p:spPr>
          <a:xfrm rot="3900084">
            <a:off x="11122306" y="2393872"/>
            <a:ext cx="264076" cy="453089"/>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1" name="Graphic 17">
            <a:extLst>
              <a:ext uri="{FF2B5EF4-FFF2-40B4-BE49-F238E27FC236}">
                <a16:creationId xmlns:a16="http://schemas.microsoft.com/office/drawing/2014/main" id="{6B14F70E-3723-2748-34F8-6F0D9E297B43}"/>
              </a:ext>
            </a:extLst>
          </p:cNvPr>
          <p:cNvSpPr/>
          <p:nvPr/>
        </p:nvSpPr>
        <p:spPr>
          <a:xfrm rot="12377315">
            <a:off x="984559" y="3938330"/>
            <a:ext cx="415698" cy="63936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2" name="Graphic 17">
            <a:extLst>
              <a:ext uri="{FF2B5EF4-FFF2-40B4-BE49-F238E27FC236}">
                <a16:creationId xmlns:a16="http://schemas.microsoft.com/office/drawing/2014/main" id="{5F727EDB-3DDB-BD4D-498B-0193D64FD86B}"/>
              </a:ext>
            </a:extLst>
          </p:cNvPr>
          <p:cNvSpPr/>
          <p:nvPr/>
        </p:nvSpPr>
        <p:spPr>
          <a:xfrm rot="15144104">
            <a:off x="976653" y="3713421"/>
            <a:ext cx="264076" cy="453089"/>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4" name="Rounded Rectangle 3">
            <a:extLst>
              <a:ext uri="{FF2B5EF4-FFF2-40B4-BE49-F238E27FC236}">
                <a16:creationId xmlns:a16="http://schemas.microsoft.com/office/drawing/2014/main" id="{8B94E87C-BB70-3B81-396B-3FDF8BDFA332}"/>
              </a:ext>
            </a:extLst>
          </p:cNvPr>
          <p:cNvSpPr/>
          <p:nvPr/>
        </p:nvSpPr>
        <p:spPr>
          <a:xfrm>
            <a:off x="15380427" y="1123122"/>
            <a:ext cx="8488680" cy="1974183"/>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41F121-A4DE-CA0E-DD04-3834C833531A}"/>
              </a:ext>
            </a:extLst>
          </p:cNvPr>
          <p:cNvSpPr txBox="1"/>
          <p:nvPr/>
        </p:nvSpPr>
        <p:spPr>
          <a:xfrm>
            <a:off x="7452645" y="-3457359"/>
            <a:ext cx="4333114" cy="1754326"/>
          </a:xfrm>
          <a:prstGeom prst="rect">
            <a:avLst/>
          </a:prstGeom>
          <a:noFill/>
        </p:spPr>
        <p:txBody>
          <a:bodyPr wrap="square">
            <a:spAutoFit/>
          </a:bodyPr>
          <a:lstStyle/>
          <a:p>
            <a:r>
              <a:rPr lang="en-US" dirty="0">
                <a:solidFill>
                  <a:schemeClr val="bg1"/>
                </a:solidFill>
                <a:effectLst/>
                <a:latin typeface="Hanuman" pitchFamily="2" charset="0"/>
                <a:cs typeface="Hanuman" pitchFamily="2" charset="0"/>
              </a:rPr>
              <a:t>Los Angeles is a city located in Southern California, USA, with a population of over 3.9 million people. It is known for its sunny weather, entertainment industry, and diverse population.</a:t>
            </a:r>
            <a:endParaRPr lang="en-US" dirty="0">
              <a:solidFill>
                <a:schemeClr val="bg1"/>
              </a:solidFill>
              <a:latin typeface="Hanuman" pitchFamily="2" charset="0"/>
              <a:cs typeface="Hanuman" pitchFamily="2" charset="0"/>
            </a:endParaRPr>
          </a:p>
        </p:txBody>
      </p:sp>
      <p:sp>
        <p:nvSpPr>
          <p:cNvPr id="7" name="Oval 6">
            <a:extLst>
              <a:ext uri="{FF2B5EF4-FFF2-40B4-BE49-F238E27FC236}">
                <a16:creationId xmlns:a16="http://schemas.microsoft.com/office/drawing/2014/main" id="{1301E381-FBC9-E6A2-48F7-5CD827892B81}"/>
              </a:ext>
            </a:extLst>
          </p:cNvPr>
          <p:cNvSpPr/>
          <p:nvPr/>
        </p:nvSpPr>
        <p:spPr>
          <a:xfrm>
            <a:off x="10602195" y="7091186"/>
            <a:ext cx="11434309" cy="11529168"/>
          </a:xfrm>
          <a:prstGeom prst="ellipse">
            <a:avLst/>
          </a:prstGeom>
          <a:solidFill>
            <a:srgbClr val="FFC000"/>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DFCD24-F5C4-95FD-C961-08995D60E2DE}"/>
              </a:ext>
            </a:extLst>
          </p:cNvPr>
          <p:cNvSpPr/>
          <p:nvPr/>
        </p:nvSpPr>
        <p:spPr>
          <a:xfrm>
            <a:off x="16319349" y="25026617"/>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icture containing sky, outdoor, aircraft, airplane&#10;&#10;Description automatically generated">
            <a:extLst>
              <a:ext uri="{FF2B5EF4-FFF2-40B4-BE49-F238E27FC236}">
                <a16:creationId xmlns:a16="http://schemas.microsoft.com/office/drawing/2014/main" id="{16AEAC4D-B70E-AA26-BCB5-B4F18FAB0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42010"/>
          <a:stretch/>
        </p:blipFill>
        <p:spPr>
          <a:xfrm rot="2673524">
            <a:off x="-15252390" y="1229146"/>
            <a:ext cx="10517046" cy="9558824"/>
          </a:xfrm>
          <a:custGeom>
            <a:avLst/>
            <a:gdLst>
              <a:gd name="connsiteX0" fmla="*/ 5330964 w 10661928"/>
              <a:gd name="connsiteY0" fmla="*/ 0 h 9558824"/>
              <a:gd name="connsiteX1" fmla="*/ 10661928 w 10661928"/>
              <a:gd name="connsiteY1" fmla="*/ 5330964 h 9558824"/>
              <a:gd name="connsiteX2" fmla="*/ 8721952 w 10661928"/>
              <a:gd name="connsiteY2" fmla="*/ 9444595 h 9558824"/>
              <a:gd name="connsiteX3" fmla="*/ 8576596 w 10661928"/>
              <a:gd name="connsiteY3" fmla="*/ 9558824 h 9558824"/>
              <a:gd name="connsiteX4" fmla="*/ 2085334 w 10661928"/>
              <a:gd name="connsiteY4" fmla="*/ 9558824 h 9558824"/>
              <a:gd name="connsiteX5" fmla="*/ 1939976 w 10661928"/>
              <a:gd name="connsiteY5" fmla="*/ 9444595 h 9558824"/>
              <a:gd name="connsiteX6" fmla="*/ 0 w 10661928"/>
              <a:gd name="connsiteY6" fmla="*/ 5330964 h 9558824"/>
              <a:gd name="connsiteX7" fmla="*/ 5330964 w 10661928"/>
              <a:gd name="connsiteY7" fmla="*/ 0 h 955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1928" h="9558824">
                <a:moveTo>
                  <a:pt x="5330964" y="0"/>
                </a:moveTo>
                <a:cubicBezTo>
                  <a:pt x="8275176" y="0"/>
                  <a:pt x="10661928" y="2386754"/>
                  <a:pt x="10661928" y="5330964"/>
                </a:cubicBezTo>
                <a:cubicBezTo>
                  <a:pt x="10661928" y="6987082"/>
                  <a:pt x="9906744" y="8466818"/>
                  <a:pt x="8721952" y="9444595"/>
                </a:cubicBezTo>
                <a:lnTo>
                  <a:pt x="8576596" y="9558824"/>
                </a:lnTo>
                <a:lnTo>
                  <a:pt x="2085334" y="9558824"/>
                </a:lnTo>
                <a:lnTo>
                  <a:pt x="1939976" y="9444595"/>
                </a:lnTo>
                <a:cubicBezTo>
                  <a:pt x="755184" y="8466818"/>
                  <a:pt x="0" y="6987082"/>
                  <a:pt x="0" y="5330964"/>
                </a:cubicBezTo>
                <a:cubicBezTo>
                  <a:pt x="0" y="2386754"/>
                  <a:pt x="2386754" y="0"/>
                  <a:pt x="5330964" y="0"/>
                </a:cubicBezTo>
                <a:close/>
              </a:path>
            </a:pathLst>
          </a:custGeom>
        </p:spPr>
      </p:pic>
      <p:pic>
        <p:nvPicPr>
          <p:cNvPr id="27" name="Picture 26">
            <a:extLst>
              <a:ext uri="{FF2B5EF4-FFF2-40B4-BE49-F238E27FC236}">
                <a16:creationId xmlns:a16="http://schemas.microsoft.com/office/drawing/2014/main" id="{F069CA68-5912-C809-6FB1-C47110BC21EB}"/>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rot="2673524">
            <a:off x="-12981704" y="696745"/>
            <a:ext cx="10357584" cy="6905056"/>
          </a:xfrm>
          <a:prstGeom prst="rect">
            <a:avLst/>
          </a:prstGeom>
        </p:spPr>
      </p:pic>
      <p:sp>
        <p:nvSpPr>
          <p:cNvPr id="8" name="Arrow: Right 7">
            <a:hlinkClick r:id="" action="ppaction://hlinkshowjump?jump=nextslide"/>
            <a:extLst>
              <a:ext uri="{FF2B5EF4-FFF2-40B4-BE49-F238E27FC236}">
                <a16:creationId xmlns:a16="http://schemas.microsoft.com/office/drawing/2014/main" id="{097B619C-7458-4598-A604-E37621C55F69}"/>
              </a:ext>
            </a:extLst>
          </p:cNvPr>
          <p:cNvSpPr/>
          <p:nvPr/>
        </p:nvSpPr>
        <p:spPr>
          <a:xfrm>
            <a:off x="9743768" y="5702710"/>
            <a:ext cx="1887793" cy="8357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28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6524365E-BE67-6022-8856-234D0A2A93F2}"/>
              </a:ext>
            </a:extLst>
          </p:cNvPr>
          <p:cNvSpPr/>
          <p:nvPr/>
        </p:nvSpPr>
        <p:spPr>
          <a:xfrm rot="2429801">
            <a:off x="12293630" y="-12474306"/>
            <a:ext cx="6192434" cy="10873408"/>
          </a:xfrm>
          <a:prstGeom prst="roundRect">
            <a:avLst>
              <a:gd name="adj" fmla="val 50000"/>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C38F024-C8AD-45A2-8F54-471957D76DF1}"/>
              </a:ext>
            </a:extLst>
          </p:cNvPr>
          <p:cNvSpPr txBox="1"/>
          <p:nvPr/>
        </p:nvSpPr>
        <p:spPr>
          <a:xfrm>
            <a:off x="1245445" y="10514075"/>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LOS ANGELES</a:t>
            </a:r>
          </a:p>
        </p:txBody>
      </p:sp>
      <p:sp>
        <p:nvSpPr>
          <p:cNvPr id="28" name="TextBox 27">
            <a:extLst>
              <a:ext uri="{FF2B5EF4-FFF2-40B4-BE49-F238E27FC236}">
                <a16:creationId xmlns:a16="http://schemas.microsoft.com/office/drawing/2014/main" id="{321C9509-1CBD-1978-1C79-74BB3021FD9D}"/>
              </a:ext>
            </a:extLst>
          </p:cNvPr>
          <p:cNvSpPr txBox="1"/>
          <p:nvPr/>
        </p:nvSpPr>
        <p:spPr>
          <a:xfrm>
            <a:off x="1313321" y="13316373"/>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chemeClr val="accent1">
                    <a:lumMod val="50000"/>
                  </a:schemeClr>
                </a:solidFill>
                <a:latin typeface="Hanuman Black" pitchFamily="2" charset="0"/>
                <a:cs typeface="Hanuman Black" pitchFamily="2" charset="0"/>
              </a:rPr>
              <a:t>LOS ANGELES</a:t>
            </a:r>
          </a:p>
        </p:txBody>
      </p:sp>
      <p:sp>
        <p:nvSpPr>
          <p:cNvPr id="29" name="TextBox 28">
            <a:extLst>
              <a:ext uri="{FF2B5EF4-FFF2-40B4-BE49-F238E27FC236}">
                <a16:creationId xmlns:a16="http://schemas.microsoft.com/office/drawing/2014/main" id="{16DA21A9-F19A-8393-4B5E-AB6D332C86AA}"/>
              </a:ext>
            </a:extLst>
          </p:cNvPr>
          <p:cNvSpPr txBox="1"/>
          <p:nvPr/>
        </p:nvSpPr>
        <p:spPr>
          <a:xfrm>
            <a:off x="1401238" y="16118671"/>
            <a:ext cx="9701110" cy="1738270"/>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LOS ANGELES</a:t>
            </a:r>
          </a:p>
        </p:txBody>
      </p:sp>
      <p:sp>
        <p:nvSpPr>
          <p:cNvPr id="10" name="Oval 9">
            <a:extLst>
              <a:ext uri="{FF2B5EF4-FFF2-40B4-BE49-F238E27FC236}">
                <a16:creationId xmlns:a16="http://schemas.microsoft.com/office/drawing/2014/main" id="{6C2BEFFA-9C7C-2BAB-D5BE-E3E297388173}"/>
              </a:ext>
            </a:extLst>
          </p:cNvPr>
          <p:cNvSpPr/>
          <p:nvPr/>
        </p:nvSpPr>
        <p:spPr>
          <a:xfrm>
            <a:off x="-21966201" y="7277342"/>
            <a:ext cx="11434309" cy="11529168"/>
          </a:xfrm>
          <a:prstGeom prst="ellipse">
            <a:avLst/>
          </a:prstGeom>
          <a:solidFill>
            <a:srgbClr val="FFC000"/>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ECAF94-4C4D-1250-46A2-3CB217220B99}"/>
              </a:ext>
            </a:extLst>
          </p:cNvPr>
          <p:cNvSpPr/>
          <p:nvPr/>
        </p:nvSpPr>
        <p:spPr>
          <a:xfrm>
            <a:off x="-34110836" y="15626366"/>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AF7A00A-6FFF-656C-7CEB-C65BB759F2CA}"/>
              </a:ext>
            </a:extLst>
          </p:cNvPr>
          <p:cNvPicPr>
            <a:picLocks noChangeAspect="1"/>
          </p:cNvPicPr>
          <p:nvPr/>
        </p:nvPicPr>
        <p:blipFill>
          <a:blip r:embed="rId4"/>
          <a:srcRect/>
          <a:stretch/>
        </p:blipFill>
        <p:spPr>
          <a:xfrm>
            <a:off x="-303270" y="379713"/>
            <a:ext cx="12934292" cy="7269073"/>
          </a:xfrm>
          <a:prstGeom prst="rect">
            <a:avLst/>
          </a:prstGeom>
          <a:effectLst>
            <a:outerShdw blurRad="463418" dist="50800" dir="5400000" algn="ctr" rotWithShape="0">
              <a:srgbClr val="000000">
                <a:alpha val="71000"/>
              </a:srgbClr>
            </a:outerShdw>
          </a:effectLst>
        </p:spPr>
      </p:pic>
      <p:sp>
        <p:nvSpPr>
          <p:cNvPr id="5" name="TextBox 4">
            <a:extLst>
              <a:ext uri="{FF2B5EF4-FFF2-40B4-BE49-F238E27FC236}">
                <a16:creationId xmlns:a16="http://schemas.microsoft.com/office/drawing/2014/main" id="{70777A90-53F5-5FBD-678A-B2FA67E1FA5B}"/>
              </a:ext>
            </a:extLst>
          </p:cNvPr>
          <p:cNvSpPr txBox="1"/>
          <p:nvPr/>
        </p:nvSpPr>
        <p:spPr>
          <a:xfrm>
            <a:off x="10321871" y="294468"/>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B856FF24-CDE5-E16E-77E1-970C5E138EDF}"/>
              </a:ext>
            </a:extLst>
          </p:cNvPr>
          <p:cNvSpPr txBox="1"/>
          <p:nvPr/>
        </p:nvSpPr>
        <p:spPr>
          <a:xfrm>
            <a:off x="853542" y="1212926"/>
            <a:ext cx="6984588" cy="2270045"/>
          </a:xfrm>
          <a:prstGeom prst="rect">
            <a:avLst/>
          </a:prstGeom>
          <a:noFill/>
        </p:spPr>
        <p:txBody>
          <a:bodyPr wrap="square">
            <a:spAutoFit/>
          </a:bodyPr>
          <a:lstStyle/>
          <a:p>
            <a:pPr>
              <a:lnSpc>
                <a:spcPct val="150000"/>
              </a:lnSpc>
              <a:buFont typeface="+mj-lt"/>
              <a:buAutoNum type="arabicPeriod"/>
            </a:pP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Menganalisis</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pola</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pengeluaran</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pelanggan</a:t>
            </a:r>
            <a:r>
              <a:rPr lang="en-US" sz="1600" dirty="0">
                <a:solidFill>
                  <a:srgbClr val="ED833B"/>
                </a:solidFill>
                <a:latin typeface="Arial Black" panose="020B0A04020102020204" pitchFamily="34" charset="0"/>
              </a:rPr>
              <a:t> di </a:t>
            </a:r>
            <a:r>
              <a:rPr lang="en-US" sz="1600" dirty="0" err="1">
                <a:solidFill>
                  <a:srgbClr val="ED833B"/>
                </a:solidFill>
                <a:latin typeface="Arial Black" panose="020B0A04020102020204" pitchFamily="34" charset="0"/>
              </a:rPr>
              <a:t>berbagai</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kategori</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produk</a:t>
            </a:r>
            <a:r>
              <a:rPr lang="en-US" sz="1600" dirty="0">
                <a:solidFill>
                  <a:srgbClr val="ED833B"/>
                </a:solidFill>
                <a:latin typeface="Arial Black" panose="020B0A04020102020204" pitchFamily="34" charset="0"/>
              </a:rPr>
              <a:t>.</a:t>
            </a:r>
            <a:br>
              <a:rPr lang="en-US" sz="1600" dirty="0">
                <a:solidFill>
                  <a:srgbClr val="ED833B"/>
                </a:solidFill>
                <a:latin typeface="Arial Black" panose="020B0A04020102020204" pitchFamily="34" charset="0"/>
              </a:rPr>
            </a:br>
            <a:r>
              <a:rPr lang="en-US" sz="1600" dirty="0">
                <a:solidFill>
                  <a:srgbClr val="ED833B"/>
                </a:solidFill>
                <a:latin typeface="Arial Black" panose="020B0A04020102020204" pitchFamily="34" charset="0"/>
              </a:rPr>
              <a:t>2. Meng </a:t>
            </a:r>
            <a:r>
              <a:rPr lang="en-US" sz="1600" dirty="0" err="1">
                <a:solidFill>
                  <a:srgbClr val="ED833B"/>
                </a:solidFill>
                <a:latin typeface="Arial Black" panose="020B0A04020102020204" pitchFamily="34" charset="0"/>
              </a:rPr>
              <a:t>segmentasi</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pelanggan</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berdasarkan</a:t>
            </a:r>
            <a:r>
              <a:rPr lang="en-US" sz="1600" dirty="0">
                <a:solidFill>
                  <a:srgbClr val="ED833B"/>
                </a:solidFill>
                <a:latin typeface="Arial Black" panose="020B0A04020102020204" pitchFamily="34" charset="0"/>
              </a:rPr>
              <a:t> Channel dan Region.</a:t>
            </a:r>
          </a:p>
          <a:p>
            <a:pPr>
              <a:lnSpc>
                <a:spcPct val="150000"/>
              </a:lnSpc>
            </a:pPr>
            <a:r>
              <a:rPr lang="en-US" sz="1600" dirty="0">
                <a:solidFill>
                  <a:srgbClr val="ED833B"/>
                </a:solidFill>
                <a:latin typeface="Arial Black" panose="020B0A04020102020204" pitchFamily="34" charset="0"/>
              </a:rPr>
              <a:t>3. </a:t>
            </a:r>
            <a:r>
              <a:rPr lang="en-US" sz="1600" dirty="0" err="1">
                <a:solidFill>
                  <a:srgbClr val="ED833B"/>
                </a:solidFill>
                <a:latin typeface="Arial Black" panose="020B0A04020102020204" pitchFamily="34" charset="0"/>
              </a:rPr>
              <a:t>Menganalisis</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pola</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pengeluaran</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pelanggan</a:t>
            </a:r>
            <a:r>
              <a:rPr lang="en-US" sz="1600" dirty="0">
                <a:solidFill>
                  <a:srgbClr val="ED833B"/>
                </a:solidFill>
                <a:latin typeface="Arial Black" panose="020B0A04020102020204" pitchFamily="34" charset="0"/>
              </a:rPr>
              <a:t> </a:t>
            </a:r>
            <a:r>
              <a:rPr lang="en-US" sz="1600" dirty="0" err="1">
                <a:solidFill>
                  <a:srgbClr val="ED833B"/>
                </a:solidFill>
                <a:latin typeface="Arial Black" panose="020B0A04020102020204" pitchFamily="34" charset="0"/>
              </a:rPr>
              <a:t>berdasarkan</a:t>
            </a:r>
            <a:r>
              <a:rPr lang="en-US" sz="1600" dirty="0">
                <a:solidFill>
                  <a:srgbClr val="ED833B"/>
                </a:solidFill>
                <a:latin typeface="Arial Black" panose="020B0A04020102020204" pitchFamily="34" charset="0"/>
              </a:rPr>
              <a:t> wilayah (Region).</a:t>
            </a:r>
          </a:p>
        </p:txBody>
      </p:sp>
      <p:sp>
        <p:nvSpPr>
          <p:cNvPr id="8" name="Graphic 17">
            <a:extLst>
              <a:ext uri="{FF2B5EF4-FFF2-40B4-BE49-F238E27FC236}">
                <a16:creationId xmlns:a16="http://schemas.microsoft.com/office/drawing/2014/main" id="{14507FD3-4E98-51FF-61C2-96B14FD34D4C}"/>
              </a:ext>
            </a:extLst>
          </p:cNvPr>
          <p:cNvSpPr/>
          <p:nvPr/>
        </p:nvSpPr>
        <p:spPr>
          <a:xfrm rot="1448153">
            <a:off x="11179795" y="4092144"/>
            <a:ext cx="654822" cy="1280806"/>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pic>
        <p:nvPicPr>
          <p:cNvPr id="36" name="Picture 35">
            <a:extLst>
              <a:ext uri="{FF2B5EF4-FFF2-40B4-BE49-F238E27FC236}">
                <a16:creationId xmlns:a16="http://schemas.microsoft.com/office/drawing/2014/main" id="{DFD3E04B-5189-0AFA-3A15-89298130970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149" t="25832" r="10467" b="8067"/>
          <a:stretch/>
        </p:blipFill>
        <p:spPr>
          <a:xfrm>
            <a:off x="15418676" y="2763447"/>
            <a:ext cx="8462171" cy="5087781"/>
          </a:xfrm>
          <a:prstGeom prst="rect">
            <a:avLst/>
          </a:prstGeom>
        </p:spPr>
      </p:pic>
      <p:sp>
        <p:nvSpPr>
          <p:cNvPr id="37" name="TextBox 36">
            <a:extLst>
              <a:ext uri="{FF2B5EF4-FFF2-40B4-BE49-F238E27FC236}">
                <a16:creationId xmlns:a16="http://schemas.microsoft.com/office/drawing/2014/main" id="{84A49C27-ED5D-6BCC-F918-6331D19667BA}"/>
              </a:ext>
            </a:extLst>
          </p:cNvPr>
          <p:cNvSpPr txBox="1"/>
          <p:nvPr/>
        </p:nvSpPr>
        <p:spPr>
          <a:xfrm>
            <a:off x="13387279" y="775252"/>
            <a:ext cx="5318799" cy="1446550"/>
          </a:xfrm>
          <a:prstGeom prst="rect">
            <a:avLst/>
          </a:prstGeom>
          <a:noFill/>
        </p:spPr>
        <p:txBody>
          <a:bodyPr wrap="square" rtlCol="0">
            <a:spAutoFit/>
          </a:bodyPr>
          <a:lstStyle/>
          <a:p>
            <a:pPr algn="ctr"/>
            <a:r>
              <a:rPr lang="en-US" sz="8800" dirty="0">
                <a:solidFill>
                  <a:srgbClr val="FFC000"/>
                </a:solidFill>
                <a:latin typeface="Paytone One" pitchFamily="2" charset="77"/>
              </a:rPr>
              <a:t>GRIFFITH</a:t>
            </a:r>
          </a:p>
        </p:txBody>
      </p:sp>
      <p:sp>
        <p:nvSpPr>
          <p:cNvPr id="38" name="TextBox 37">
            <a:extLst>
              <a:ext uri="{FF2B5EF4-FFF2-40B4-BE49-F238E27FC236}">
                <a16:creationId xmlns:a16="http://schemas.microsoft.com/office/drawing/2014/main" id="{65CF81F5-62B4-C853-C3BE-379EC04A2179}"/>
              </a:ext>
            </a:extLst>
          </p:cNvPr>
          <p:cNvSpPr txBox="1"/>
          <p:nvPr/>
        </p:nvSpPr>
        <p:spPr>
          <a:xfrm>
            <a:off x="20122068" y="695122"/>
            <a:ext cx="5318799" cy="1446550"/>
          </a:xfrm>
          <a:prstGeom prst="rect">
            <a:avLst/>
          </a:prstGeom>
          <a:noFill/>
        </p:spPr>
        <p:txBody>
          <a:bodyPr wrap="square" rtlCol="0">
            <a:spAutoFit/>
          </a:bodyPr>
          <a:lstStyle/>
          <a:p>
            <a:pPr algn="ctr"/>
            <a:r>
              <a:rPr lang="en-US" sz="8800" dirty="0">
                <a:solidFill>
                  <a:schemeClr val="bg1"/>
                </a:solidFill>
                <a:latin typeface="Paytone One" pitchFamily="2" charset="77"/>
              </a:rPr>
              <a:t>GRIFFITH</a:t>
            </a:r>
          </a:p>
        </p:txBody>
      </p:sp>
      <p:sp>
        <p:nvSpPr>
          <p:cNvPr id="39" name="TextBox 38">
            <a:extLst>
              <a:ext uri="{FF2B5EF4-FFF2-40B4-BE49-F238E27FC236}">
                <a16:creationId xmlns:a16="http://schemas.microsoft.com/office/drawing/2014/main" id="{4428AD0F-8ACC-DB8B-728F-AFB967D24A1C}"/>
              </a:ext>
            </a:extLst>
          </p:cNvPr>
          <p:cNvSpPr txBox="1"/>
          <p:nvPr/>
        </p:nvSpPr>
        <p:spPr>
          <a:xfrm>
            <a:off x="-6619457" y="1932451"/>
            <a:ext cx="4251960" cy="830997"/>
          </a:xfrm>
          <a:prstGeom prst="rect">
            <a:avLst/>
          </a:prstGeom>
          <a:noFill/>
        </p:spPr>
        <p:txBody>
          <a:bodyPr wrap="square" rtlCol="0">
            <a:spAutoFit/>
          </a:bodyPr>
          <a:lstStyle/>
          <a:p>
            <a:pPr algn="r"/>
            <a:r>
              <a:rPr lang="en-US" sz="4800" dirty="0">
                <a:solidFill>
                  <a:srgbClr val="FFC000"/>
                </a:solidFill>
                <a:effectLst>
                  <a:outerShdw blurRad="443112" sx="102000" sy="102000" algn="ctr" rotWithShape="0">
                    <a:prstClr val="black">
                      <a:alpha val="40000"/>
                    </a:prstClr>
                  </a:outerShdw>
                </a:effectLst>
                <a:latin typeface="Lobster" pitchFamily="2" charset="77"/>
              </a:rPr>
              <a:t>Observatory</a:t>
            </a:r>
          </a:p>
        </p:txBody>
      </p:sp>
      <p:sp>
        <p:nvSpPr>
          <p:cNvPr id="40" name="TextBox 39">
            <a:extLst>
              <a:ext uri="{FF2B5EF4-FFF2-40B4-BE49-F238E27FC236}">
                <a16:creationId xmlns:a16="http://schemas.microsoft.com/office/drawing/2014/main" id="{E68ED3D0-6D76-EB46-B89A-348FB8175B94}"/>
              </a:ext>
            </a:extLst>
          </p:cNvPr>
          <p:cNvSpPr txBox="1"/>
          <p:nvPr/>
        </p:nvSpPr>
        <p:spPr>
          <a:xfrm>
            <a:off x="8077200" y="10130597"/>
            <a:ext cx="3657600" cy="1754326"/>
          </a:xfrm>
          <a:prstGeom prst="rect">
            <a:avLst/>
          </a:prstGeom>
          <a:noFill/>
        </p:spPr>
        <p:txBody>
          <a:bodyPr wrap="square">
            <a:spAutoFit/>
          </a:bodyPr>
          <a:lstStyle/>
          <a:p>
            <a:r>
              <a:rPr lang="en-US" dirty="0">
                <a:solidFill>
                  <a:schemeClr val="bg1"/>
                </a:solidFill>
                <a:latin typeface="Hanuman" pitchFamily="2" charset="0"/>
                <a:cs typeface="Hanuman" pitchFamily="2" charset="0"/>
              </a:rPr>
              <a:t>A</a:t>
            </a:r>
            <a:r>
              <a:rPr lang="en-US" dirty="0">
                <a:solidFill>
                  <a:schemeClr val="bg1"/>
                </a:solidFill>
                <a:effectLst/>
                <a:latin typeface="Hanuman" pitchFamily="2" charset="0"/>
                <a:cs typeface="Hanuman" pitchFamily="2" charset="0"/>
              </a:rPr>
              <a:t>n iconic landmark located in Griffith Park, Los Angeles. It offers stunning views of the city and hosts a variety of astronomy-related exhibits and events. </a:t>
            </a:r>
            <a:endParaRPr lang="en-US" dirty="0">
              <a:latin typeface="Hanuman" pitchFamily="2" charset="0"/>
              <a:cs typeface="Hanuman" pitchFamily="2" charset="0"/>
            </a:endParaRPr>
          </a:p>
        </p:txBody>
      </p:sp>
      <p:pic>
        <p:nvPicPr>
          <p:cNvPr id="2" name="Picture 1" descr="A picture containing sky, outdoor, aircraft, airplane&#10;&#10;Description automatically generated">
            <a:extLst>
              <a:ext uri="{FF2B5EF4-FFF2-40B4-BE49-F238E27FC236}">
                <a16:creationId xmlns:a16="http://schemas.microsoft.com/office/drawing/2014/main" id="{89F0C955-8C17-8A5E-2586-5F6C945DD49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42010"/>
          <a:stretch/>
        </p:blipFill>
        <p:spPr>
          <a:xfrm rot="2513807">
            <a:off x="-12973981" y="1256562"/>
            <a:ext cx="10517046" cy="9558824"/>
          </a:xfrm>
          <a:custGeom>
            <a:avLst/>
            <a:gdLst>
              <a:gd name="connsiteX0" fmla="*/ 5330964 w 10661928"/>
              <a:gd name="connsiteY0" fmla="*/ 0 h 9558824"/>
              <a:gd name="connsiteX1" fmla="*/ 10661928 w 10661928"/>
              <a:gd name="connsiteY1" fmla="*/ 5330964 h 9558824"/>
              <a:gd name="connsiteX2" fmla="*/ 8721952 w 10661928"/>
              <a:gd name="connsiteY2" fmla="*/ 9444595 h 9558824"/>
              <a:gd name="connsiteX3" fmla="*/ 8576596 w 10661928"/>
              <a:gd name="connsiteY3" fmla="*/ 9558824 h 9558824"/>
              <a:gd name="connsiteX4" fmla="*/ 2085334 w 10661928"/>
              <a:gd name="connsiteY4" fmla="*/ 9558824 h 9558824"/>
              <a:gd name="connsiteX5" fmla="*/ 1939976 w 10661928"/>
              <a:gd name="connsiteY5" fmla="*/ 9444595 h 9558824"/>
              <a:gd name="connsiteX6" fmla="*/ 0 w 10661928"/>
              <a:gd name="connsiteY6" fmla="*/ 5330964 h 9558824"/>
              <a:gd name="connsiteX7" fmla="*/ 5330964 w 10661928"/>
              <a:gd name="connsiteY7" fmla="*/ 0 h 955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1928" h="9558824">
                <a:moveTo>
                  <a:pt x="5330964" y="0"/>
                </a:moveTo>
                <a:cubicBezTo>
                  <a:pt x="8275176" y="0"/>
                  <a:pt x="10661928" y="2386754"/>
                  <a:pt x="10661928" y="5330964"/>
                </a:cubicBezTo>
                <a:cubicBezTo>
                  <a:pt x="10661928" y="6987082"/>
                  <a:pt x="9906744" y="8466818"/>
                  <a:pt x="8721952" y="9444595"/>
                </a:cubicBezTo>
                <a:lnTo>
                  <a:pt x="8576596" y="9558824"/>
                </a:lnTo>
                <a:lnTo>
                  <a:pt x="2085334" y="9558824"/>
                </a:lnTo>
                <a:lnTo>
                  <a:pt x="1939976" y="9444595"/>
                </a:lnTo>
                <a:cubicBezTo>
                  <a:pt x="755184" y="8466818"/>
                  <a:pt x="0" y="6987082"/>
                  <a:pt x="0" y="5330964"/>
                </a:cubicBezTo>
                <a:cubicBezTo>
                  <a:pt x="0" y="2386754"/>
                  <a:pt x="2386754" y="0"/>
                  <a:pt x="5330964" y="0"/>
                </a:cubicBezTo>
                <a:close/>
              </a:path>
            </a:pathLst>
          </a:custGeom>
        </p:spPr>
      </p:pic>
      <p:pic>
        <p:nvPicPr>
          <p:cNvPr id="4" name="Picture 3">
            <a:extLst>
              <a:ext uri="{FF2B5EF4-FFF2-40B4-BE49-F238E27FC236}">
                <a16:creationId xmlns:a16="http://schemas.microsoft.com/office/drawing/2014/main" id="{873BCAB2-9C53-B06D-62F4-362276382622}"/>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rot="2513807">
            <a:off x="-10792010" y="624412"/>
            <a:ext cx="10357584" cy="6905056"/>
          </a:xfrm>
          <a:prstGeom prst="rect">
            <a:avLst/>
          </a:prstGeom>
        </p:spPr>
      </p:pic>
      <p:sp>
        <p:nvSpPr>
          <p:cNvPr id="21" name="TextBox 20">
            <a:extLst>
              <a:ext uri="{FF2B5EF4-FFF2-40B4-BE49-F238E27FC236}">
                <a16:creationId xmlns:a16="http://schemas.microsoft.com/office/drawing/2014/main" id="{3BE3CBB9-DDEF-4522-9323-470D38CFF7AD}"/>
              </a:ext>
            </a:extLst>
          </p:cNvPr>
          <p:cNvSpPr txBox="1"/>
          <p:nvPr/>
        </p:nvSpPr>
        <p:spPr>
          <a:xfrm>
            <a:off x="2416140" y="399772"/>
            <a:ext cx="5336740" cy="719109"/>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err="1">
                <a:solidFill>
                  <a:srgbClr val="F87D68"/>
                </a:solidFill>
                <a:latin typeface="Hanuman Black" pitchFamily="2" charset="0"/>
                <a:cs typeface="Hanuman Black" pitchFamily="2" charset="0"/>
              </a:rPr>
              <a:t>Tujuan</a:t>
            </a:r>
            <a:r>
              <a:rPr lang="en-US" sz="1400" b="1" dirty="0">
                <a:solidFill>
                  <a:srgbClr val="F87D68"/>
                </a:solidFill>
                <a:latin typeface="Hanuman Black" pitchFamily="2" charset="0"/>
                <a:cs typeface="Hanuman Black" pitchFamily="2" charset="0"/>
              </a:rPr>
              <a:t> </a:t>
            </a:r>
            <a:r>
              <a:rPr lang="en-US" sz="1400" b="1" dirty="0" err="1">
                <a:solidFill>
                  <a:srgbClr val="F87D68"/>
                </a:solidFill>
                <a:latin typeface="Hanuman Black" pitchFamily="2" charset="0"/>
                <a:cs typeface="Hanuman Black" pitchFamily="2" charset="0"/>
              </a:rPr>
              <a:t>Materi</a:t>
            </a:r>
            <a:endParaRPr lang="en-US" sz="1400" b="1" dirty="0">
              <a:solidFill>
                <a:srgbClr val="F87D68"/>
              </a:solidFill>
              <a:latin typeface="Hanuman Black" pitchFamily="2" charset="0"/>
              <a:cs typeface="Hanuman Black" pitchFamily="2" charset="0"/>
            </a:endParaRPr>
          </a:p>
        </p:txBody>
      </p:sp>
      <p:sp>
        <p:nvSpPr>
          <p:cNvPr id="23" name="TextBox 22">
            <a:extLst>
              <a:ext uri="{FF2B5EF4-FFF2-40B4-BE49-F238E27FC236}">
                <a16:creationId xmlns:a16="http://schemas.microsoft.com/office/drawing/2014/main" id="{FAA49F0B-62AE-4FB1-BD23-FDB593E45976}"/>
              </a:ext>
            </a:extLst>
          </p:cNvPr>
          <p:cNvSpPr txBox="1"/>
          <p:nvPr/>
        </p:nvSpPr>
        <p:spPr>
          <a:xfrm>
            <a:off x="2360768" y="375968"/>
            <a:ext cx="5330372" cy="739168"/>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err="1">
                <a:solidFill>
                  <a:schemeClr val="tx1">
                    <a:lumMod val="95000"/>
                  </a:schemeClr>
                </a:solidFill>
                <a:latin typeface="Hanuman Black" pitchFamily="2" charset="0"/>
                <a:cs typeface="Hanuman Black" pitchFamily="2" charset="0"/>
              </a:rPr>
              <a:t>Tujuan</a:t>
            </a:r>
            <a:r>
              <a:rPr lang="en-US" sz="1400" b="1" dirty="0">
                <a:solidFill>
                  <a:schemeClr val="tx1">
                    <a:lumMod val="95000"/>
                  </a:schemeClr>
                </a:solidFill>
                <a:latin typeface="Hanuman Black" pitchFamily="2" charset="0"/>
                <a:cs typeface="Hanuman Black" pitchFamily="2" charset="0"/>
              </a:rPr>
              <a:t> </a:t>
            </a:r>
            <a:r>
              <a:rPr lang="en-US" sz="1400" b="1" dirty="0" err="1">
                <a:solidFill>
                  <a:schemeClr val="tx1">
                    <a:lumMod val="95000"/>
                  </a:schemeClr>
                </a:solidFill>
                <a:latin typeface="Hanuman Black" pitchFamily="2" charset="0"/>
                <a:cs typeface="Hanuman Black" pitchFamily="2" charset="0"/>
              </a:rPr>
              <a:t>Materi</a:t>
            </a:r>
            <a:endParaRPr lang="en-US" sz="1400" b="1" dirty="0">
              <a:solidFill>
                <a:schemeClr val="tx1">
                  <a:lumMod val="95000"/>
                </a:schemeClr>
              </a:solidFill>
              <a:latin typeface="Hanuman Black" pitchFamily="2" charset="0"/>
              <a:cs typeface="Hanuman Black" pitchFamily="2" charset="0"/>
            </a:endParaRPr>
          </a:p>
        </p:txBody>
      </p:sp>
      <p:sp>
        <p:nvSpPr>
          <p:cNvPr id="30" name="Arrow: Right 29">
            <a:hlinkClick r:id="" action="ppaction://hlinkshowjump?jump=nextslide"/>
            <a:extLst>
              <a:ext uri="{FF2B5EF4-FFF2-40B4-BE49-F238E27FC236}">
                <a16:creationId xmlns:a16="http://schemas.microsoft.com/office/drawing/2014/main" id="{EC345A66-BF52-4D5C-A9AC-9C1F9A2FC359}"/>
              </a:ext>
            </a:extLst>
          </p:cNvPr>
          <p:cNvSpPr/>
          <p:nvPr/>
        </p:nvSpPr>
        <p:spPr>
          <a:xfrm>
            <a:off x="9743768" y="5702710"/>
            <a:ext cx="1887793" cy="8357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Arrow: Left 31">
            <a:hlinkClick r:id="" action="ppaction://hlinkshowjump?jump=previousslide"/>
            <a:extLst>
              <a:ext uri="{FF2B5EF4-FFF2-40B4-BE49-F238E27FC236}">
                <a16:creationId xmlns:a16="http://schemas.microsoft.com/office/drawing/2014/main" id="{8620368C-CD79-4BF7-9B38-8772DBFBC91A}"/>
              </a:ext>
            </a:extLst>
          </p:cNvPr>
          <p:cNvSpPr/>
          <p:nvPr/>
        </p:nvSpPr>
        <p:spPr>
          <a:xfrm>
            <a:off x="154910" y="6071467"/>
            <a:ext cx="1578481" cy="61446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37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2B6"/>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04117FB8-56EF-20DD-FBB8-5158FA4F879A}"/>
              </a:ext>
            </a:extLst>
          </p:cNvPr>
          <p:cNvSpPr/>
          <p:nvPr/>
        </p:nvSpPr>
        <p:spPr>
          <a:xfrm>
            <a:off x="3644624" y="940242"/>
            <a:ext cx="9166808" cy="3395784"/>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06DFBCB-C0DE-A8B1-5AF7-744EADB233F8}"/>
              </a:ext>
            </a:extLst>
          </p:cNvPr>
          <p:cNvSpPr/>
          <p:nvPr/>
        </p:nvSpPr>
        <p:spPr>
          <a:xfrm>
            <a:off x="-2305084" y="1027076"/>
            <a:ext cx="11434309" cy="11529168"/>
          </a:xfrm>
          <a:prstGeom prst="ellipse">
            <a:avLst/>
          </a:prstGeom>
          <a:solidFill>
            <a:srgbClr val="FFC000"/>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D27152-799B-CDC1-50E7-E770D5E55E97}"/>
              </a:ext>
            </a:extLst>
          </p:cNvPr>
          <p:cNvSpPr/>
          <p:nvPr/>
        </p:nvSpPr>
        <p:spPr>
          <a:xfrm>
            <a:off x="-2138447" y="1197022"/>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DDFA752-E0EA-D429-AB9E-648CD6AE29AB}"/>
              </a:ext>
            </a:extLst>
          </p:cNvPr>
          <p:cNvSpPr txBox="1"/>
          <p:nvPr/>
        </p:nvSpPr>
        <p:spPr>
          <a:xfrm>
            <a:off x="445774" y="2142929"/>
            <a:ext cx="6969685" cy="3693319"/>
          </a:xfrm>
          <a:prstGeom prst="rect">
            <a:avLst/>
          </a:prstGeom>
          <a:noFill/>
        </p:spPr>
        <p:txBody>
          <a:bodyPr wrap="square">
            <a:spAutoFit/>
          </a:bodyPr>
          <a:lstStyle/>
          <a:p>
            <a:r>
              <a:rPr lang="en-US" dirty="0">
                <a:solidFill>
                  <a:schemeClr val="bg1">
                    <a:lumMod val="95000"/>
                  </a:schemeClr>
                </a:solidFill>
                <a:effectLst/>
                <a:latin typeface="Hanuman" pitchFamily="2" charset="0"/>
                <a:cs typeface="Hanuman" pitchFamily="2" charset="0"/>
              </a:rPr>
              <a:t>Rata-rata </a:t>
            </a:r>
            <a:r>
              <a:rPr lang="en-US" dirty="0" err="1">
                <a:solidFill>
                  <a:schemeClr val="bg1">
                    <a:lumMod val="95000"/>
                  </a:schemeClr>
                </a:solidFill>
                <a:effectLst/>
                <a:latin typeface="Hanuman" pitchFamily="2" charset="0"/>
                <a:cs typeface="Hanuman" pitchFamily="2" charset="0"/>
              </a:rPr>
              <a:t>pengeluaran</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pelanggan</a:t>
            </a:r>
            <a:r>
              <a:rPr lang="en-US" dirty="0">
                <a:solidFill>
                  <a:schemeClr val="bg1">
                    <a:lumMod val="95000"/>
                  </a:schemeClr>
                </a:solidFill>
                <a:effectLst/>
                <a:latin typeface="Hanuman" pitchFamily="2" charset="0"/>
                <a:cs typeface="Hanuman" pitchFamily="2" charset="0"/>
              </a:rPr>
              <a:t> :</a:t>
            </a:r>
            <a:br>
              <a:rPr lang="en-US" dirty="0">
                <a:solidFill>
                  <a:schemeClr val="bg1">
                    <a:lumMod val="95000"/>
                  </a:schemeClr>
                </a:solidFill>
                <a:effectLst/>
                <a:latin typeface="Hanuman" pitchFamily="2" charset="0"/>
                <a:cs typeface="Hanuman" pitchFamily="2" charset="0"/>
              </a:rPr>
            </a:br>
            <a:r>
              <a:rPr lang="en-US" dirty="0">
                <a:solidFill>
                  <a:schemeClr val="bg1">
                    <a:lumMod val="95000"/>
                  </a:schemeClr>
                </a:solidFill>
                <a:effectLst/>
                <a:latin typeface="Hanuman" pitchFamily="2" charset="0"/>
                <a:cs typeface="Hanuman" pitchFamily="2" charset="0"/>
              </a:rPr>
              <a:t>- Fresh: 12000.29773</a:t>
            </a:r>
            <a:br>
              <a:rPr lang="en-US" dirty="0">
                <a:solidFill>
                  <a:schemeClr val="bg1">
                    <a:lumMod val="95000"/>
                  </a:schemeClr>
                </a:solidFill>
                <a:effectLst/>
                <a:latin typeface="Hanuman" pitchFamily="2" charset="0"/>
                <a:cs typeface="Hanuman" pitchFamily="2" charset="0"/>
              </a:rPr>
            </a:br>
            <a:r>
              <a:rPr lang="en-US" dirty="0">
                <a:solidFill>
                  <a:schemeClr val="bg1">
                    <a:lumMod val="95000"/>
                  </a:schemeClr>
                </a:solidFill>
                <a:effectLst/>
                <a:latin typeface="Hanuman" pitchFamily="2" charset="0"/>
                <a:cs typeface="Hanuman" pitchFamily="2" charset="0"/>
              </a:rPr>
              <a:t>- Milk: 5796.265909</a:t>
            </a:r>
            <a:br>
              <a:rPr lang="en-US" dirty="0">
                <a:solidFill>
                  <a:schemeClr val="bg1">
                    <a:lumMod val="95000"/>
                  </a:schemeClr>
                </a:solidFill>
                <a:effectLst/>
                <a:latin typeface="Hanuman" pitchFamily="2" charset="0"/>
                <a:cs typeface="Hanuman" pitchFamily="2" charset="0"/>
              </a:rPr>
            </a:br>
            <a:r>
              <a:rPr lang="en-US" dirty="0">
                <a:solidFill>
                  <a:schemeClr val="bg1">
                    <a:lumMod val="95000"/>
                  </a:schemeClr>
                </a:solidFill>
                <a:effectLst/>
                <a:latin typeface="Hanuman" pitchFamily="2" charset="0"/>
                <a:cs typeface="Hanuman" pitchFamily="2" charset="0"/>
              </a:rPr>
              <a:t>- Grocery: 7951.272273</a:t>
            </a:r>
            <a:br>
              <a:rPr lang="en-US" dirty="0">
                <a:solidFill>
                  <a:schemeClr val="bg1">
                    <a:lumMod val="95000"/>
                  </a:schemeClr>
                </a:solidFill>
                <a:effectLst/>
                <a:latin typeface="Hanuman" pitchFamily="2" charset="0"/>
                <a:cs typeface="Hanuman" pitchFamily="2" charset="0"/>
              </a:rPr>
            </a:br>
            <a:r>
              <a:rPr lang="en-US" dirty="0">
                <a:solidFill>
                  <a:schemeClr val="bg1">
                    <a:lumMod val="95000"/>
                  </a:schemeClr>
                </a:solidFill>
                <a:effectLst/>
                <a:latin typeface="Hanuman" pitchFamily="2" charset="0"/>
                <a:cs typeface="Hanuman" pitchFamily="2" charset="0"/>
              </a:rPr>
              <a:t>- Frozen: 3071.931818</a:t>
            </a:r>
            <a:br>
              <a:rPr lang="en-US" dirty="0">
                <a:solidFill>
                  <a:schemeClr val="bg1">
                    <a:lumMod val="95000"/>
                  </a:schemeClr>
                </a:solidFill>
                <a:effectLst/>
                <a:latin typeface="Hanuman" pitchFamily="2" charset="0"/>
                <a:cs typeface="Hanuman" pitchFamily="2" charset="0"/>
              </a:rPr>
            </a:b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Detergents_Paper</a:t>
            </a:r>
            <a:r>
              <a:rPr lang="en-US" dirty="0">
                <a:solidFill>
                  <a:schemeClr val="bg1">
                    <a:lumMod val="95000"/>
                  </a:schemeClr>
                </a:solidFill>
                <a:effectLst/>
                <a:latin typeface="Hanuman" pitchFamily="2" charset="0"/>
                <a:cs typeface="Hanuman" pitchFamily="2" charset="0"/>
              </a:rPr>
              <a:t>: 2881.493182</a:t>
            </a:r>
            <a:br>
              <a:rPr lang="en-US" dirty="0">
                <a:solidFill>
                  <a:schemeClr val="bg1">
                    <a:lumMod val="95000"/>
                  </a:schemeClr>
                </a:solidFill>
                <a:effectLst/>
                <a:latin typeface="Hanuman" pitchFamily="2" charset="0"/>
                <a:cs typeface="Hanuman" pitchFamily="2" charset="0"/>
              </a:rPr>
            </a:br>
            <a:r>
              <a:rPr lang="en-US" dirty="0" err="1">
                <a:solidFill>
                  <a:schemeClr val="bg1">
                    <a:lumMod val="95000"/>
                  </a:schemeClr>
                </a:solidFill>
                <a:effectLst/>
                <a:latin typeface="Hanuman" pitchFamily="2" charset="0"/>
                <a:cs typeface="Hanuman" pitchFamily="2" charset="0"/>
              </a:rPr>
              <a:t>Delicassen</a:t>
            </a:r>
            <a:r>
              <a:rPr lang="en-US" dirty="0">
                <a:solidFill>
                  <a:schemeClr val="bg1">
                    <a:lumMod val="95000"/>
                  </a:schemeClr>
                </a:solidFill>
                <a:effectLst/>
                <a:latin typeface="Hanuman" pitchFamily="2" charset="0"/>
                <a:cs typeface="Hanuman" pitchFamily="2" charset="0"/>
              </a:rPr>
              <a:t>: 1524.870455</a:t>
            </a:r>
            <a:br>
              <a:rPr lang="en-US" dirty="0">
                <a:solidFill>
                  <a:schemeClr val="bg1">
                    <a:lumMod val="95000"/>
                  </a:schemeClr>
                </a:solidFill>
                <a:effectLst/>
                <a:latin typeface="Hanuman" pitchFamily="2" charset="0"/>
                <a:cs typeface="Hanuman" pitchFamily="2" charset="0"/>
              </a:rPr>
            </a:br>
            <a:br>
              <a:rPr lang="en-US" dirty="0">
                <a:solidFill>
                  <a:schemeClr val="bg1">
                    <a:lumMod val="95000"/>
                  </a:schemeClr>
                </a:solidFill>
                <a:effectLst/>
                <a:latin typeface="Hanuman" pitchFamily="2" charset="0"/>
                <a:cs typeface="Hanuman" pitchFamily="2" charset="0"/>
              </a:rPr>
            </a:br>
            <a:r>
              <a:rPr lang="en-US" dirty="0">
                <a:solidFill>
                  <a:schemeClr val="bg1">
                    <a:lumMod val="95000"/>
                  </a:schemeClr>
                </a:solidFill>
                <a:effectLst/>
                <a:latin typeface="Hanuman" pitchFamily="2" charset="0"/>
                <a:cs typeface="Hanuman" pitchFamily="2" charset="0"/>
              </a:rPr>
              <a:t>Rata-rata </a:t>
            </a:r>
            <a:r>
              <a:rPr lang="en-US" dirty="0" err="1">
                <a:solidFill>
                  <a:schemeClr val="bg1">
                    <a:lumMod val="95000"/>
                  </a:schemeClr>
                </a:solidFill>
                <a:effectLst/>
                <a:latin typeface="Hanuman" pitchFamily="2" charset="0"/>
                <a:cs typeface="Hanuman" pitchFamily="2" charset="0"/>
              </a:rPr>
              <a:t>pengeluaran</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tertinggi</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berada</a:t>
            </a:r>
            <a:r>
              <a:rPr lang="en-US" dirty="0">
                <a:solidFill>
                  <a:schemeClr val="bg1">
                    <a:lumMod val="95000"/>
                  </a:schemeClr>
                </a:solidFill>
                <a:effectLst/>
                <a:latin typeface="Hanuman" pitchFamily="2" charset="0"/>
                <a:cs typeface="Hanuman" pitchFamily="2" charset="0"/>
              </a:rPr>
              <a:t> di </a:t>
            </a:r>
            <a:r>
              <a:rPr lang="en-US" dirty="0" err="1">
                <a:solidFill>
                  <a:schemeClr val="bg1">
                    <a:lumMod val="95000"/>
                  </a:schemeClr>
                </a:solidFill>
                <a:effectLst/>
                <a:latin typeface="Hanuman" pitchFamily="2" charset="0"/>
                <a:cs typeface="Hanuman" pitchFamily="2" charset="0"/>
              </a:rPr>
              <a:t>kategori</a:t>
            </a:r>
            <a:r>
              <a:rPr lang="en-US" dirty="0">
                <a:solidFill>
                  <a:schemeClr val="bg1">
                    <a:lumMod val="95000"/>
                  </a:schemeClr>
                </a:solidFill>
                <a:effectLst/>
                <a:latin typeface="Hanuman" pitchFamily="2" charset="0"/>
                <a:cs typeface="Hanuman" pitchFamily="2" charset="0"/>
              </a:rPr>
              <a:t> Fresh. </a:t>
            </a:r>
            <a:r>
              <a:rPr lang="en-US" dirty="0">
                <a:solidFill>
                  <a:schemeClr val="bg1">
                    <a:lumMod val="95000"/>
                  </a:schemeClr>
                </a:solidFill>
                <a:latin typeface="Hanuman" pitchFamily="2" charset="0"/>
                <a:cs typeface="Hanuman" pitchFamily="2" charset="0"/>
              </a:rPr>
              <a:t>T</a:t>
            </a:r>
            <a:r>
              <a:rPr lang="en-US" dirty="0">
                <a:solidFill>
                  <a:schemeClr val="bg1">
                    <a:lumMod val="95000"/>
                  </a:schemeClr>
                </a:solidFill>
                <a:effectLst/>
                <a:latin typeface="Hanuman" pitchFamily="2" charset="0"/>
                <a:cs typeface="Hanuman" pitchFamily="2" charset="0"/>
              </a:rPr>
              <a:t>otal </a:t>
            </a:r>
            <a:r>
              <a:rPr lang="en-US" dirty="0" err="1">
                <a:solidFill>
                  <a:schemeClr val="bg1">
                    <a:lumMod val="95000"/>
                  </a:schemeClr>
                </a:solidFill>
                <a:effectLst/>
                <a:latin typeface="Hanuman" pitchFamily="2" charset="0"/>
                <a:cs typeface="Hanuman" pitchFamily="2" charset="0"/>
              </a:rPr>
              <a:t>pengeluaran</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pelanggan</a:t>
            </a:r>
            <a:r>
              <a:rPr lang="en-US" dirty="0">
                <a:solidFill>
                  <a:schemeClr val="bg1">
                    <a:lumMod val="95000"/>
                  </a:schemeClr>
                </a:solidFill>
                <a:effectLst/>
                <a:latin typeface="Hanuman" pitchFamily="2" charset="0"/>
                <a:cs typeface="Hanuman" pitchFamily="2" charset="0"/>
              </a:rPr>
              <a:t> di </a:t>
            </a:r>
            <a:r>
              <a:rPr lang="en-US" dirty="0" err="1">
                <a:solidFill>
                  <a:schemeClr val="bg1">
                    <a:lumMod val="95000"/>
                  </a:schemeClr>
                </a:solidFill>
                <a:effectLst/>
                <a:latin typeface="Hanuman" pitchFamily="2" charset="0"/>
                <a:cs typeface="Hanuman" pitchFamily="2" charset="0"/>
              </a:rPr>
              <a:t>saluran</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distribusi</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Horeca</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lebih</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tinggi</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dibandingkan</a:t>
            </a:r>
            <a:r>
              <a:rPr lang="en-US" dirty="0">
                <a:solidFill>
                  <a:schemeClr val="bg1">
                    <a:lumMod val="95000"/>
                  </a:schemeClr>
                </a:solidFill>
                <a:effectLst/>
                <a:latin typeface="Hanuman" pitchFamily="2" charset="0"/>
                <a:cs typeface="Hanuman" pitchFamily="2" charset="0"/>
              </a:rPr>
              <a:t> Retail. </a:t>
            </a:r>
            <a:r>
              <a:rPr lang="en-US" dirty="0" err="1">
                <a:solidFill>
                  <a:schemeClr val="bg1">
                    <a:lumMod val="95000"/>
                  </a:schemeClr>
                </a:solidFill>
                <a:effectLst/>
                <a:latin typeface="Hanuman" pitchFamily="2" charset="0"/>
                <a:cs typeface="Hanuman" pitchFamily="2" charset="0"/>
              </a:rPr>
              <a:t>Kategori</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produk</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pengeluaran</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terbesar</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yaitu</a:t>
            </a:r>
            <a:r>
              <a:rPr lang="en-US" dirty="0">
                <a:solidFill>
                  <a:schemeClr val="bg1">
                    <a:lumMod val="95000"/>
                  </a:schemeClr>
                </a:solidFill>
                <a:effectLst/>
                <a:latin typeface="Hanuman" pitchFamily="2" charset="0"/>
                <a:cs typeface="Hanuman" pitchFamily="2" charset="0"/>
              </a:rPr>
              <a:t> Fresh. </a:t>
            </a:r>
            <a:r>
              <a:rPr lang="en-US" dirty="0" err="1">
                <a:solidFill>
                  <a:schemeClr val="bg1">
                    <a:lumMod val="95000"/>
                  </a:schemeClr>
                </a:solidFill>
                <a:effectLst/>
                <a:latin typeface="Hanuman" pitchFamily="2" charset="0"/>
                <a:cs typeface="Hanuman" pitchFamily="2" charset="0"/>
              </a:rPr>
              <a:t>Namun</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dilihat</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secara</a:t>
            </a:r>
            <a:r>
              <a:rPr lang="en-US" dirty="0">
                <a:solidFill>
                  <a:schemeClr val="bg1">
                    <a:lumMod val="95000"/>
                  </a:schemeClr>
                </a:solidFill>
                <a:effectLst/>
                <a:latin typeface="Hanuman" pitchFamily="2" charset="0"/>
                <a:cs typeface="Hanuman" pitchFamily="2" charset="0"/>
              </a:rPr>
              <a:t> total, </a:t>
            </a:r>
            <a:r>
              <a:rPr lang="en-US" dirty="0" err="1">
                <a:solidFill>
                  <a:schemeClr val="bg1">
                    <a:lumMod val="95000"/>
                  </a:schemeClr>
                </a:solidFill>
                <a:effectLst/>
                <a:latin typeface="Hanuman" pitchFamily="2" charset="0"/>
                <a:cs typeface="Hanuman" pitchFamily="2" charset="0"/>
              </a:rPr>
              <a:t>pengeluaran</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pelanggan</a:t>
            </a:r>
            <a:r>
              <a:rPr lang="en-US" dirty="0">
                <a:solidFill>
                  <a:schemeClr val="bg1">
                    <a:lumMod val="95000"/>
                  </a:schemeClr>
                </a:solidFill>
                <a:effectLst/>
                <a:latin typeface="Hanuman" pitchFamily="2" charset="0"/>
                <a:cs typeface="Hanuman" pitchFamily="2" charset="0"/>
              </a:rPr>
              <a:t> di Retail </a:t>
            </a:r>
            <a:r>
              <a:rPr lang="en-US" dirty="0" err="1">
                <a:solidFill>
                  <a:schemeClr val="bg1">
                    <a:lumMod val="95000"/>
                  </a:schemeClr>
                </a:solidFill>
                <a:effectLst/>
                <a:latin typeface="Hanuman" pitchFamily="2" charset="0"/>
                <a:cs typeface="Hanuman" pitchFamily="2" charset="0"/>
              </a:rPr>
              <a:t>lebih</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tinggi</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dibandingkan</a:t>
            </a:r>
            <a:r>
              <a:rPr lang="en-US" dirty="0">
                <a:solidFill>
                  <a:schemeClr val="bg1">
                    <a:lumMod val="95000"/>
                  </a:schemeClr>
                </a:solidFill>
                <a:effectLst/>
                <a:latin typeface="Hanuman" pitchFamily="2" charset="0"/>
                <a:cs typeface="Hanuman" pitchFamily="2" charset="0"/>
              </a:rPr>
              <a:t> </a:t>
            </a:r>
            <a:r>
              <a:rPr lang="en-US" dirty="0" err="1">
                <a:solidFill>
                  <a:schemeClr val="bg1">
                    <a:lumMod val="95000"/>
                  </a:schemeClr>
                </a:solidFill>
                <a:effectLst/>
                <a:latin typeface="Hanuman" pitchFamily="2" charset="0"/>
                <a:cs typeface="Hanuman" pitchFamily="2" charset="0"/>
              </a:rPr>
              <a:t>Horeca</a:t>
            </a:r>
            <a:r>
              <a:rPr lang="en-US" dirty="0">
                <a:solidFill>
                  <a:schemeClr val="bg1">
                    <a:lumMod val="95000"/>
                  </a:schemeClr>
                </a:solidFill>
                <a:effectLst/>
                <a:latin typeface="Hanuman" pitchFamily="2" charset="0"/>
                <a:cs typeface="Hanuman" pitchFamily="2" charset="0"/>
              </a:rPr>
              <a:t>.</a:t>
            </a:r>
            <a:endParaRPr lang="en-US" dirty="0">
              <a:solidFill>
                <a:schemeClr val="bg1">
                  <a:lumMod val="95000"/>
                </a:schemeClr>
              </a:solidFill>
              <a:latin typeface="Hanuman" pitchFamily="2" charset="0"/>
              <a:cs typeface="Hanuman" pitchFamily="2" charset="0"/>
            </a:endParaRPr>
          </a:p>
        </p:txBody>
      </p:sp>
      <p:sp>
        <p:nvSpPr>
          <p:cNvPr id="21" name="Graphic 17">
            <a:extLst>
              <a:ext uri="{FF2B5EF4-FFF2-40B4-BE49-F238E27FC236}">
                <a16:creationId xmlns:a16="http://schemas.microsoft.com/office/drawing/2014/main" id="{5DDA8E35-DAFB-C5F8-6696-EB7BF27BF07D}"/>
              </a:ext>
            </a:extLst>
          </p:cNvPr>
          <p:cNvSpPr/>
          <p:nvPr/>
        </p:nvSpPr>
        <p:spPr>
          <a:xfrm rot="16520308">
            <a:off x="7085586" y="1229270"/>
            <a:ext cx="251386" cy="386647"/>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2" name="Graphic 17">
            <a:extLst>
              <a:ext uri="{FF2B5EF4-FFF2-40B4-BE49-F238E27FC236}">
                <a16:creationId xmlns:a16="http://schemas.microsoft.com/office/drawing/2014/main" id="{5C4B5C91-E412-0E3F-8E0F-CF50A8522591}"/>
              </a:ext>
            </a:extLst>
          </p:cNvPr>
          <p:cNvSpPr/>
          <p:nvPr/>
        </p:nvSpPr>
        <p:spPr>
          <a:xfrm rot="19287097">
            <a:off x="7292949" y="1169545"/>
            <a:ext cx="159696" cy="27399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4" name="Graphic 17">
            <a:extLst>
              <a:ext uri="{FF2B5EF4-FFF2-40B4-BE49-F238E27FC236}">
                <a16:creationId xmlns:a16="http://schemas.microsoft.com/office/drawing/2014/main" id="{BA5EF377-61EB-E7B4-BBEA-1B2F53277DD0}"/>
              </a:ext>
            </a:extLst>
          </p:cNvPr>
          <p:cNvSpPr/>
          <p:nvPr/>
        </p:nvSpPr>
        <p:spPr>
          <a:xfrm rot="7875517">
            <a:off x="11850234" y="3402729"/>
            <a:ext cx="315999" cy="486024"/>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5" name="Graphic 17">
            <a:extLst>
              <a:ext uri="{FF2B5EF4-FFF2-40B4-BE49-F238E27FC236}">
                <a16:creationId xmlns:a16="http://schemas.microsoft.com/office/drawing/2014/main" id="{D8061015-8533-EA5E-F553-A877C6BE0291}"/>
              </a:ext>
            </a:extLst>
          </p:cNvPr>
          <p:cNvSpPr/>
          <p:nvPr/>
        </p:nvSpPr>
        <p:spPr>
          <a:xfrm rot="10227352">
            <a:off x="11741895" y="3454907"/>
            <a:ext cx="200741" cy="344422"/>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5D664D20-E756-EDC8-2230-66EEF2671F12}"/>
              </a:ext>
            </a:extLst>
          </p:cNvPr>
          <p:cNvSpPr txBox="1"/>
          <p:nvPr/>
        </p:nvSpPr>
        <p:spPr>
          <a:xfrm>
            <a:off x="1245445" y="10667226"/>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LOS ANGELES</a:t>
            </a:r>
          </a:p>
        </p:txBody>
      </p:sp>
      <p:sp>
        <p:nvSpPr>
          <p:cNvPr id="27" name="TextBox 26">
            <a:extLst>
              <a:ext uri="{FF2B5EF4-FFF2-40B4-BE49-F238E27FC236}">
                <a16:creationId xmlns:a16="http://schemas.microsoft.com/office/drawing/2014/main" id="{BC38F024-C8AD-45A2-8F54-471957D76DF1}"/>
              </a:ext>
            </a:extLst>
          </p:cNvPr>
          <p:cNvSpPr txBox="1"/>
          <p:nvPr/>
        </p:nvSpPr>
        <p:spPr>
          <a:xfrm>
            <a:off x="1245445" y="10514075"/>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LOS ANGELES</a:t>
            </a:r>
          </a:p>
        </p:txBody>
      </p:sp>
      <p:sp>
        <p:nvSpPr>
          <p:cNvPr id="28" name="TextBox 27">
            <a:extLst>
              <a:ext uri="{FF2B5EF4-FFF2-40B4-BE49-F238E27FC236}">
                <a16:creationId xmlns:a16="http://schemas.microsoft.com/office/drawing/2014/main" id="{321C9509-1CBD-1978-1C79-74BB3021FD9D}"/>
              </a:ext>
            </a:extLst>
          </p:cNvPr>
          <p:cNvSpPr txBox="1"/>
          <p:nvPr/>
        </p:nvSpPr>
        <p:spPr>
          <a:xfrm>
            <a:off x="1313321" y="13316373"/>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chemeClr val="accent1">
                    <a:lumMod val="50000"/>
                  </a:schemeClr>
                </a:solidFill>
                <a:latin typeface="Hanuman Black" pitchFamily="2" charset="0"/>
                <a:cs typeface="Hanuman Black" pitchFamily="2" charset="0"/>
              </a:rPr>
              <a:t>LOS ANGELES</a:t>
            </a:r>
          </a:p>
        </p:txBody>
      </p:sp>
      <p:sp>
        <p:nvSpPr>
          <p:cNvPr id="29" name="TextBox 28">
            <a:extLst>
              <a:ext uri="{FF2B5EF4-FFF2-40B4-BE49-F238E27FC236}">
                <a16:creationId xmlns:a16="http://schemas.microsoft.com/office/drawing/2014/main" id="{16DA21A9-F19A-8393-4B5E-AB6D332C86AA}"/>
              </a:ext>
            </a:extLst>
          </p:cNvPr>
          <p:cNvSpPr txBox="1"/>
          <p:nvPr/>
        </p:nvSpPr>
        <p:spPr>
          <a:xfrm>
            <a:off x="1401238" y="16118671"/>
            <a:ext cx="9701110" cy="1738270"/>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LOS ANGELES</a:t>
            </a:r>
          </a:p>
        </p:txBody>
      </p:sp>
      <p:pic>
        <p:nvPicPr>
          <p:cNvPr id="6" name="Picture 5">
            <a:extLst>
              <a:ext uri="{FF2B5EF4-FFF2-40B4-BE49-F238E27FC236}">
                <a16:creationId xmlns:a16="http://schemas.microsoft.com/office/drawing/2014/main" id="{C5895B19-CFB6-619D-A82A-AE702003241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39435" y="-11045946"/>
            <a:ext cx="12670869" cy="7127364"/>
          </a:xfrm>
          <a:prstGeom prst="rect">
            <a:avLst/>
          </a:prstGeom>
        </p:spPr>
      </p:pic>
      <p:pic>
        <p:nvPicPr>
          <p:cNvPr id="10" name="Picture 9">
            <a:extLst>
              <a:ext uri="{FF2B5EF4-FFF2-40B4-BE49-F238E27FC236}">
                <a16:creationId xmlns:a16="http://schemas.microsoft.com/office/drawing/2014/main" id="{91E957EC-3170-1127-2C2B-4C96357C317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89652" y="-12322619"/>
            <a:ext cx="4036781" cy="10098153"/>
          </a:xfrm>
          <a:prstGeom prst="rect">
            <a:avLst/>
          </a:prstGeom>
        </p:spPr>
      </p:pic>
      <p:pic>
        <p:nvPicPr>
          <p:cNvPr id="12" name="Picture 11">
            <a:extLst>
              <a:ext uri="{FF2B5EF4-FFF2-40B4-BE49-F238E27FC236}">
                <a16:creationId xmlns:a16="http://schemas.microsoft.com/office/drawing/2014/main" id="{B75E92F6-5A7A-8382-E1FB-09EDBB4A7E6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784617" y="-10704471"/>
            <a:ext cx="4129291" cy="7467218"/>
          </a:xfrm>
          <a:prstGeom prst="rect">
            <a:avLst/>
          </a:prstGeom>
        </p:spPr>
      </p:pic>
      <p:pic>
        <p:nvPicPr>
          <p:cNvPr id="7" name="Picture 6">
            <a:extLst>
              <a:ext uri="{FF2B5EF4-FFF2-40B4-BE49-F238E27FC236}">
                <a16:creationId xmlns:a16="http://schemas.microsoft.com/office/drawing/2014/main" id="{23C77A24-8A83-B747-092A-6561A77C5B9F}"/>
              </a:ext>
            </a:extLst>
          </p:cNvPr>
          <p:cNvPicPr>
            <a:picLocks noChangeAspect="1"/>
          </p:cNvPicPr>
          <p:nvPr/>
        </p:nvPicPr>
        <p:blipFill>
          <a:blip r:embed="rId6"/>
          <a:srcRect/>
          <a:stretch/>
        </p:blipFill>
        <p:spPr>
          <a:xfrm rot="17820334">
            <a:off x="10477409" y="18914200"/>
            <a:ext cx="13864528" cy="7791865"/>
          </a:xfrm>
          <a:prstGeom prst="rect">
            <a:avLst/>
          </a:prstGeom>
          <a:effectLst>
            <a:outerShdw blurRad="463418" dist="50800" dir="5400000" algn="ctr" rotWithShape="0">
              <a:srgbClr val="000000">
                <a:alpha val="71000"/>
              </a:srgbClr>
            </a:outerShdw>
          </a:effectLst>
        </p:spPr>
      </p:pic>
      <p:sp>
        <p:nvSpPr>
          <p:cNvPr id="8" name="TextBox 7">
            <a:extLst>
              <a:ext uri="{FF2B5EF4-FFF2-40B4-BE49-F238E27FC236}">
                <a16:creationId xmlns:a16="http://schemas.microsoft.com/office/drawing/2014/main" id="{B1DB7D9B-DFF8-469F-6273-2A03D03AD6EA}"/>
              </a:ext>
            </a:extLst>
          </p:cNvPr>
          <p:cNvSpPr txBox="1"/>
          <p:nvPr/>
        </p:nvSpPr>
        <p:spPr>
          <a:xfrm>
            <a:off x="-12890903" y="649059"/>
            <a:ext cx="6984588" cy="1477328"/>
          </a:xfrm>
          <a:prstGeom prst="rect">
            <a:avLst/>
          </a:prstGeom>
          <a:noFill/>
        </p:spPr>
        <p:txBody>
          <a:bodyPr wrap="square">
            <a:spAutoFit/>
          </a:bodyPr>
          <a:lstStyle/>
          <a:p>
            <a:r>
              <a:rPr lang="en-US" b="0" i="0" dirty="0">
                <a:solidFill>
                  <a:schemeClr val="bg1"/>
                </a:solidFill>
                <a:effectLst/>
                <a:latin typeface="Hanuman" pitchFamily="2" charset="0"/>
                <a:cs typeface="Hanuman" pitchFamily="2" charset="0"/>
              </a:rPr>
              <a:t>Hollywood is a district in Los Angeles, California. Known as the global center of the entertainment industry, it's home to major movie studios, iconic landmarks like the Hollywood Walk of Fame and the Hollywood Sign, as well as numerous theaters, music venues, and celebrities.</a:t>
            </a:r>
            <a:endParaRPr lang="en-US" dirty="0">
              <a:solidFill>
                <a:schemeClr val="bg1"/>
              </a:solidFill>
              <a:latin typeface="Hanuman" pitchFamily="2" charset="0"/>
              <a:cs typeface="Hanuman" pitchFamily="2" charset="0"/>
            </a:endParaRPr>
          </a:p>
        </p:txBody>
      </p:sp>
      <p:sp>
        <p:nvSpPr>
          <p:cNvPr id="16" name="Rectangle 15">
            <a:extLst>
              <a:ext uri="{FF2B5EF4-FFF2-40B4-BE49-F238E27FC236}">
                <a16:creationId xmlns:a16="http://schemas.microsoft.com/office/drawing/2014/main" id="{34E69621-F40C-05ED-A691-00F83DF488F2}"/>
              </a:ext>
            </a:extLst>
          </p:cNvPr>
          <p:cNvSpPr/>
          <p:nvPr/>
        </p:nvSpPr>
        <p:spPr>
          <a:xfrm>
            <a:off x="-7156805"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DBA6BA-DF34-1701-FE66-BD8B51A431DA}"/>
              </a:ext>
            </a:extLst>
          </p:cNvPr>
          <p:cNvSpPr/>
          <p:nvPr/>
        </p:nvSpPr>
        <p:spPr>
          <a:xfrm>
            <a:off x="16924887"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EF82C7B-8664-479B-BF84-C2AB01D1B5C0}"/>
              </a:ext>
            </a:extLst>
          </p:cNvPr>
          <p:cNvPicPr/>
          <p:nvPr/>
        </p:nvPicPr>
        <p:blipFill>
          <a:blip r:embed="rId7"/>
          <a:stretch>
            <a:fillRect/>
          </a:stretch>
        </p:blipFill>
        <p:spPr>
          <a:xfrm>
            <a:off x="8394056" y="1197022"/>
            <a:ext cx="3227070" cy="2483821"/>
          </a:xfrm>
          <a:prstGeom prst="rect">
            <a:avLst/>
          </a:prstGeom>
        </p:spPr>
      </p:pic>
      <p:sp>
        <p:nvSpPr>
          <p:cNvPr id="26" name="TextBox 25">
            <a:extLst>
              <a:ext uri="{FF2B5EF4-FFF2-40B4-BE49-F238E27FC236}">
                <a16:creationId xmlns:a16="http://schemas.microsoft.com/office/drawing/2014/main" id="{8DC8F164-AB2A-415C-B12D-10C00C3E54A5}"/>
              </a:ext>
            </a:extLst>
          </p:cNvPr>
          <p:cNvSpPr txBox="1"/>
          <p:nvPr/>
        </p:nvSpPr>
        <p:spPr>
          <a:xfrm>
            <a:off x="2272278" y="94132"/>
            <a:ext cx="5330372" cy="739168"/>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rata-rata </a:t>
            </a:r>
            <a:r>
              <a:rPr lang="en-US" sz="1400" b="1" dirty="0" err="1">
                <a:solidFill>
                  <a:schemeClr val="bg1"/>
                </a:solidFill>
                <a:latin typeface="Hanuman Black" pitchFamily="2" charset="0"/>
                <a:cs typeface="Hanuman Black" pitchFamily="2" charset="0"/>
              </a:rPr>
              <a:t>pengeluaran</a:t>
            </a:r>
            <a:r>
              <a:rPr lang="en-US" sz="1400" b="1" dirty="0">
                <a:solidFill>
                  <a:schemeClr val="bg1"/>
                </a:solidFill>
                <a:latin typeface="Hanuman Black" pitchFamily="2" charset="0"/>
                <a:cs typeface="Hanuman Black" pitchFamily="2" charset="0"/>
              </a:rPr>
              <a:t> </a:t>
            </a:r>
            <a:r>
              <a:rPr lang="en-US" sz="1400" b="1" dirty="0" err="1">
                <a:solidFill>
                  <a:schemeClr val="bg1"/>
                </a:solidFill>
                <a:latin typeface="Hanuman Black" pitchFamily="2" charset="0"/>
                <a:cs typeface="Hanuman Black" pitchFamily="2" charset="0"/>
              </a:rPr>
              <a:t>pelanggan</a:t>
            </a:r>
            <a:endParaRPr lang="en-US" sz="1400" b="1" dirty="0">
              <a:solidFill>
                <a:schemeClr val="bg1"/>
              </a:solidFill>
              <a:latin typeface="Hanuman Black" pitchFamily="2" charset="0"/>
              <a:cs typeface="Hanuman Black" pitchFamily="2" charset="0"/>
            </a:endParaRPr>
          </a:p>
        </p:txBody>
      </p:sp>
      <p:sp>
        <p:nvSpPr>
          <p:cNvPr id="30" name="Arrow: Right 29">
            <a:hlinkClick r:id="" action="ppaction://hlinkshowjump?jump=nextslide"/>
            <a:extLst>
              <a:ext uri="{FF2B5EF4-FFF2-40B4-BE49-F238E27FC236}">
                <a16:creationId xmlns:a16="http://schemas.microsoft.com/office/drawing/2014/main" id="{312D21DE-B9A4-4C2F-A4BB-ACF0155C1F3B}"/>
              </a:ext>
            </a:extLst>
          </p:cNvPr>
          <p:cNvSpPr/>
          <p:nvPr/>
        </p:nvSpPr>
        <p:spPr>
          <a:xfrm>
            <a:off x="9743768" y="5702710"/>
            <a:ext cx="1887793" cy="8357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Arrow: Left 30">
            <a:hlinkClick r:id="" action="ppaction://hlinkshowjump?jump=previousslide"/>
            <a:extLst>
              <a:ext uri="{FF2B5EF4-FFF2-40B4-BE49-F238E27FC236}">
                <a16:creationId xmlns:a16="http://schemas.microsoft.com/office/drawing/2014/main" id="{4C6477D9-A7B4-4D5E-9E68-AE449FAD19C3}"/>
              </a:ext>
            </a:extLst>
          </p:cNvPr>
          <p:cNvSpPr/>
          <p:nvPr/>
        </p:nvSpPr>
        <p:spPr>
          <a:xfrm>
            <a:off x="154910" y="6071467"/>
            <a:ext cx="1578481" cy="61446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91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46E7FBD2-7868-89C3-AAF2-E26751241043}"/>
              </a:ext>
            </a:extLst>
          </p:cNvPr>
          <p:cNvSpPr/>
          <p:nvPr/>
        </p:nvSpPr>
        <p:spPr>
          <a:xfrm rot="2429801">
            <a:off x="935820" y="-344784"/>
            <a:ext cx="6192434" cy="10873408"/>
          </a:xfrm>
          <a:prstGeom prst="roundRect">
            <a:avLst>
              <a:gd name="adj" fmla="val 50000"/>
            </a:avLst>
          </a:prstGeom>
          <a:solidFill>
            <a:srgbClr val="FFB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lumOff val="5000"/>
                </a:schemeClr>
              </a:solidFill>
            </a:endParaRPr>
          </a:p>
        </p:txBody>
      </p:sp>
      <p:sp>
        <p:nvSpPr>
          <p:cNvPr id="23" name="TextBox 22">
            <a:extLst>
              <a:ext uri="{FF2B5EF4-FFF2-40B4-BE49-F238E27FC236}">
                <a16:creationId xmlns:a16="http://schemas.microsoft.com/office/drawing/2014/main" id="{00E4CF2D-41E6-306D-F160-DAF62E866150}"/>
              </a:ext>
            </a:extLst>
          </p:cNvPr>
          <p:cNvSpPr txBox="1"/>
          <p:nvPr/>
        </p:nvSpPr>
        <p:spPr>
          <a:xfrm>
            <a:off x="4154897" y="199714"/>
            <a:ext cx="8416687" cy="1200329"/>
          </a:xfrm>
          <a:prstGeom prst="rect">
            <a:avLst/>
          </a:prstGeom>
          <a:noFill/>
        </p:spPr>
        <p:txBody>
          <a:bodyPr wrap="square" rtlCol="0">
            <a:spAutoFit/>
          </a:bodyPr>
          <a:lstStyle/>
          <a:p>
            <a:pPr algn="ctr"/>
            <a:r>
              <a:rPr lang="en-US" sz="7200" dirty="0" err="1">
                <a:solidFill>
                  <a:srgbClr val="FFC000"/>
                </a:solidFill>
                <a:latin typeface="Paytone One" pitchFamily="2" charset="77"/>
              </a:rPr>
              <a:t>Grafik</a:t>
            </a:r>
            <a:r>
              <a:rPr lang="en-US" sz="7200" dirty="0">
                <a:solidFill>
                  <a:srgbClr val="FFC000"/>
                </a:solidFill>
                <a:latin typeface="Paytone One" pitchFamily="2" charset="77"/>
              </a:rPr>
              <a:t> </a:t>
            </a:r>
            <a:r>
              <a:rPr lang="en-US" sz="7200" dirty="0" err="1">
                <a:solidFill>
                  <a:srgbClr val="FFC000"/>
                </a:solidFill>
                <a:latin typeface="Paytone One" pitchFamily="2" charset="77"/>
              </a:rPr>
              <a:t>pengeluaran</a:t>
            </a:r>
            <a:endParaRPr lang="en-US" sz="7200" dirty="0">
              <a:solidFill>
                <a:srgbClr val="FFC000"/>
              </a:solidFill>
              <a:latin typeface="Paytone One" pitchFamily="2" charset="77"/>
            </a:endParaRPr>
          </a:p>
        </p:txBody>
      </p:sp>
      <p:sp>
        <p:nvSpPr>
          <p:cNvPr id="26" name="TextBox 25">
            <a:extLst>
              <a:ext uri="{FF2B5EF4-FFF2-40B4-BE49-F238E27FC236}">
                <a16:creationId xmlns:a16="http://schemas.microsoft.com/office/drawing/2014/main" id="{20779FFC-A8C6-0FA3-F9B3-03C40C11CE27}"/>
              </a:ext>
            </a:extLst>
          </p:cNvPr>
          <p:cNvSpPr txBox="1"/>
          <p:nvPr/>
        </p:nvSpPr>
        <p:spPr>
          <a:xfrm>
            <a:off x="4559606" y="147356"/>
            <a:ext cx="7632394" cy="1200329"/>
          </a:xfrm>
          <a:prstGeom prst="rect">
            <a:avLst/>
          </a:prstGeom>
          <a:noFill/>
        </p:spPr>
        <p:txBody>
          <a:bodyPr wrap="square" rtlCol="0">
            <a:spAutoFit/>
          </a:bodyPr>
          <a:lstStyle/>
          <a:p>
            <a:pPr algn="ctr"/>
            <a:r>
              <a:rPr lang="en-US" sz="7200" dirty="0" err="1">
                <a:solidFill>
                  <a:schemeClr val="tx1">
                    <a:lumMod val="95000"/>
                  </a:schemeClr>
                </a:solidFill>
                <a:latin typeface="Paytone One" pitchFamily="2" charset="77"/>
              </a:rPr>
              <a:t>Grafik</a:t>
            </a:r>
            <a:r>
              <a:rPr lang="en-US" sz="7200" dirty="0">
                <a:solidFill>
                  <a:schemeClr val="tx1">
                    <a:lumMod val="95000"/>
                  </a:schemeClr>
                </a:solidFill>
                <a:latin typeface="Paytone One" pitchFamily="2" charset="77"/>
              </a:rPr>
              <a:t> </a:t>
            </a:r>
            <a:r>
              <a:rPr lang="en-US" sz="7200" dirty="0" err="1">
                <a:solidFill>
                  <a:schemeClr val="tx1">
                    <a:lumMod val="95000"/>
                  </a:schemeClr>
                </a:solidFill>
                <a:latin typeface="Paytone One" pitchFamily="2" charset="77"/>
              </a:rPr>
              <a:t>pengeluaran</a:t>
            </a:r>
            <a:endParaRPr lang="en-US" sz="7200" dirty="0">
              <a:solidFill>
                <a:schemeClr val="tx1">
                  <a:lumMod val="95000"/>
                </a:schemeClr>
              </a:solidFill>
              <a:latin typeface="Paytone One" pitchFamily="2" charset="77"/>
            </a:endParaRPr>
          </a:p>
        </p:txBody>
      </p:sp>
      <p:sp>
        <p:nvSpPr>
          <p:cNvPr id="29" name="TextBox 28">
            <a:extLst>
              <a:ext uri="{FF2B5EF4-FFF2-40B4-BE49-F238E27FC236}">
                <a16:creationId xmlns:a16="http://schemas.microsoft.com/office/drawing/2014/main" id="{B0DEEC6E-BD7A-5211-20EF-6A0C2BA10A6A}"/>
              </a:ext>
            </a:extLst>
          </p:cNvPr>
          <p:cNvSpPr txBox="1"/>
          <p:nvPr/>
        </p:nvSpPr>
        <p:spPr>
          <a:xfrm>
            <a:off x="1389683" y="4733390"/>
            <a:ext cx="9412633" cy="1477328"/>
          </a:xfrm>
          <a:prstGeom prst="rect">
            <a:avLst/>
          </a:prstGeom>
          <a:noFill/>
        </p:spPr>
        <p:txBody>
          <a:bodyPr wrap="square">
            <a:spAutoFit/>
          </a:bodyPr>
          <a:lstStyle/>
          <a:p>
            <a:r>
              <a:rPr lang="en-US" dirty="0" err="1">
                <a:solidFill>
                  <a:schemeClr val="tx1">
                    <a:lumMod val="75000"/>
                    <a:lumOff val="25000"/>
                  </a:schemeClr>
                </a:solidFill>
              </a:rPr>
              <a:t>Grafik</a:t>
            </a:r>
            <a:r>
              <a:rPr lang="en-US" dirty="0">
                <a:solidFill>
                  <a:schemeClr val="tx1">
                    <a:lumMod val="75000"/>
                    <a:lumOff val="25000"/>
                  </a:schemeClr>
                </a:solidFill>
              </a:rPr>
              <a:t> </a:t>
            </a:r>
            <a:r>
              <a:rPr lang="en-US" dirty="0" err="1">
                <a:solidFill>
                  <a:schemeClr val="tx1">
                    <a:lumMod val="75000"/>
                    <a:lumOff val="25000"/>
                  </a:schemeClr>
                </a:solidFill>
              </a:rPr>
              <a:t>menunjukkan</a:t>
            </a:r>
            <a:r>
              <a:rPr lang="en-US" dirty="0">
                <a:solidFill>
                  <a:schemeClr val="tx1">
                    <a:lumMod val="75000"/>
                    <a:lumOff val="25000"/>
                  </a:schemeClr>
                </a:solidFill>
              </a:rPr>
              <a:t> </a:t>
            </a:r>
            <a:r>
              <a:rPr lang="en-US" dirty="0" err="1">
                <a:solidFill>
                  <a:schemeClr val="tx1">
                    <a:lumMod val="75000"/>
                    <a:lumOff val="25000"/>
                  </a:schemeClr>
                </a:solidFill>
              </a:rPr>
              <a:t>pengeluaran</a:t>
            </a:r>
            <a:r>
              <a:rPr lang="en-US" dirty="0">
                <a:solidFill>
                  <a:schemeClr val="tx1">
                    <a:lumMod val="75000"/>
                    <a:lumOff val="25000"/>
                  </a:schemeClr>
                </a:solidFill>
              </a:rPr>
              <a:t> </a:t>
            </a:r>
            <a:r>
              <a:rPr lang="en-US" dirty="0" err="1">
                <a:solidFill>
                  <a:schemeClr val="tx1">
                    <a:lumMod val="75000"/>
                    <a:lumOff val="25000"/>
                  </a:schemeClr>
                </a:solidFill>
              </a:rPr>
              <a:t>pelanggan</a:t>
            </a:r>
            <a:r>
              <a:rPr lang="en-US" dirty="0">
                <a:solidFill>
                  <a:schemeClr val="tx1">
                    <a:lumMod val="75000"/>
                    <a:lumOff val="25000"/>
                  </a:schemeClr>
                </a:solidFill>
              </a:rPr>
              <a:t> pada 6 </a:t>
            </a:r>
            <a:r>
              <a:rPr lang="en-US" dirty="0" err="1">
                <a:solidFill>
                  <a:schemeClr val="tx1">
                    <a:lumMod val="75000"/>
                    <a:lumOff val="25000"/>
                  </a:schemeClr>
                </a:solidFill>
              </a:rPr>
              <a:t>kategori</a:t>
            </a:r>
            <a:r>
              <a:rPr lang="en-US" dirty="0">
                <a:solidFill>
                  <a:schemeClr val="tx1">
                    <a:lumMod val="75000"/>
                    <a:lumOff val="25000"/>
                  </a:schemeClr>
                </a:solidFill>
              </a:rPr>
              <a:t> </a:t>
            </a:r>
            <a:r>
              <a:rPr lang="en-US" dirty="0" err="1">
                <a:solidFill>
                  <a:schemeClr val="tx1">
                    <a:lumMod val="75000"/>
                    <a:lumOff val="25000"/>
                  </a:schemeClr>
                </a:solidFill>
              </a:rPr>
              <a:t>produk</a:t>
            </a:r>
            <a:r>
              <a:rPr lang="en-US" dirty="0">
                <a:solidFill>
                  <a:schemeClr val="tx1">
                    <a:lumMod val="75000"/>
                    <a:lumOff val="25000"/>
                  </a:schemeClr>
                </a:solidFill>
              </a:rPr>
              <a:t> (Fresh, Grocery, </a:t>
            </a:r>
            <a:r>
              <a:rPr lang="en-US" dirty="0" err="1">
                <a:solidFill>
                  <a:schemeClr val="tx1">
                    <a:lumMod val="75000"/>
                    <a:lumOff val="25000"/>
                  </a:schemeClr>
                </a:solidFill>
              </a:rPr>
              <a:t>Detergents_Paper</a:t>
            </a:r>
            <a:r>
              <a:rPr lang="en-US" dirty="0">
                <a:solidFill>
                  <a:schemeClr val="tx1">
                    <a:lumMod val="75000"/>
                    <a:lumOff val="25000"/>
                  </a:schemeClr>
                </a:solidFill>
              </a:rPr>
              <a:t>, Milk, Frozen, dan </a:t>
            </a:r>
            <a:r>
              <a:rPr lang="en-US" dirty="0" err="1">
                <a:solidFill>
                  <a:schemeClr val="tx1">
                    <a:lumMod val="75000"/>
                    <a:lumOff val="25000"/>
                  </a:schemeClr>
                </a:solidFill>
              </a:rPr>
              <a:t>Delicassen</a:t>
            </a:r>
            <a:r>
              <a:rPr lang="en-US" dirty="0">
                <a:solidFill>
                  <a:schemeClr val="tx1">
                    <a:lumMod val="75000"/>
                    <a:lumOff val="25000"/>
                  </a:schemeClr>
                </a:solidFill>
              </a:rPr>
              <a:t>).</a:t>
            </a:r>
          </a:p>
          <a:p>
            <a:pPr>
              <a:buFont typeface="Arial" panose="020B0604020202020204" pitchFamily="34" charset="0"/>
              <a:buChar char="•"/>
            </a:pPr>
            <a:r>
              <a:rPr lang="en-US" dirty="0">
                <a:solidFill>
                  <a:schemeClr val="tx1">
                    <a:lumMod val="75000"/>
                    <a:lumOff val="25000"/>
                  </a:schemeClr>
                </a:solidFill>
              </a:rPr>
              <a:t>Fresh dan Grocery </a:t>
            </a:r>
            <a:r>
              <a:rPr lang="en-US" dirty="0" err="1">
                <a:solidFill>
                  <a:schemeClr val="tx1">
                    <a:lumMod val="75000"/>
                    <a:lumOff val="25000"/>
                  </a:schemeClr>
                </a:solidFill>
              </a:rPr>
              <a:t>memiliki</a:t>
            </a:r>
            <a:r>
              <a:rPr lang="en-US" dirty="0">
                <a:solidFill>
                  <a:schemeClr val="tx1">
                    <a:lumMod val="75000"/>
                    <a:lumOff val="25000"/>
                  </a:schemeClr>
                </a:solidFill>
              </a:rPr>
              <a:t> </a:t>
            </a:r>
            <a:r>
              <a:rPr lang="en-US" dirty="0" err="1">
                <a:solidFill>
                  <a:schemeClr val="tx1">
                    <a:lumMod val="75000"/>
                    <a:lumOff val="25000"/>
                  </a:schemeClr>
                </a:solidFill>
              </a:rPr>
              <a:t>pengeluaran</a:t>
            </a:r>
            <a:r>
              <a:rPr lang="en-US" dirty="0">
                <a:solidFill>
                  <a:schemeClr val="tx1">
                    <a:lumMod val="75000"/>
                    <a:lumOff val="25000"/>
                  </a:schemeClr>
                </a:solidFill>
              </a:rPr>
              <a:t> </a:t>
            </a:r>
            <a:r>
              <a:rPr lang="en-US" dirty="0" err="1">
                <a:solidFill>
                  <a:schemeClr val="tx1">
                    <a:lumMod val="75000"/>
                    <a:lumOff val="25000"/>
                  </a:schemeClr>
                </a:solidFill>
              </a:rPr>
              <a:t>tertinggi</a:t>
            </a:r>
            <a:r>
              <a:rPr lang="en-US" dirty="0">
                <a:solidFill>
                  <a:schemeClr val="tx1">
                    <a:lumMod val="75000"/>
                    <a:lumOff val="25000"/>
                  </a:schemeClr>
                </a:solidFill>
              </a:rPr>
              <a:t> </a:t>
            </a:r>
            <a:r>
              <a:rPr lang="en-US" dirty="0" err="1">
                <a:solidFill>
                  <a:schemeClr val="tx1">
                    <a:lumMod val="75000"/>
                    <a:lumOff val="25000"/>
                  </a:schemeClr>
                </a:solidFill>
              </a:rPr>
              <a:t>dengan</a:t>
            </a:r>
            <a:r>
              <a:rPr lang="en-US" dirty="0">
                <a:solidFill>
                  <a:schemeClr val="tx1">
                    <a:lumMod val="75000"/>
                    <a:lumOff val="25000"/>
                  </a:schemeClr>
                </a:solidFill>
              </a:rPr>
              <a:t> </a:t>
            </a:r>
            <a:r>
              <a:rPr lang="en-US" dirty="0" err="1">
                <a:solidFill>
                  <a:schemeClr val="tx1">
                    <a:lumMod val="75000"/>
                    <a:lumOff val="25000"/>
                  </a:schemeClr>
                </a:solidFill>
              </a:rPr>
              <a:t>lonjakan</a:t>
            </a:r>
            <a:r>
              <a:rPr lang="en-US" dirty="0">
                <a:solidFill>
                  <a:schemeClr val="tx1">
                    <a:lumMod val="75000"/>
                    <a:lumOff val="25000"/>
                  </a:schemeClr>
                </a:solidFill>
              </a:rPr>
              <a:t> </a:t>
            </a:r>
            <a:r>
              <a:rPr lang="en-US" dirty="0" err="1">
                <a:solidFill>
                  <a:schemeClr val="tx1">
                    <a:lumMod val="75000"/>
                    <a:lumOff val="25000"/>
                  </a:schemeClr>
                </a:solidFill>
              </a:rPr>
              <a:t>besar</a:t>
            </a:r>
            <a:r>
              <a:rPr lang="en-US" dirty="0">
                <a:solidFill>
                  <a:schemeClr val="tx1">
                    <a:lumMod val="75000"/>
                    <a:lumOff val="25000"/>
                  </a:schemeClr>
                </a:solidFill>
              </a:rPr>
              <a:t>.</a:t>
            </a:r>
          </a:p>
          <a:p>
            <a:pPr>
              <a:buFont typeface="Arial" panose="020B0604020202020204" pitchFamily="34" charset="0"/>
              <a:buChar char="•"/>
            </a:pPr>
            <a:r>
              <a:rPr lang="en-US" dirty="0" err="1">
                <a:solidFill>
                  <a:schemeClr val="tx1">
                    <a:lumMod val="75000"/>
                    <a:lumOff val="25000"/>
                  </a:schemeClr>
                </a:solidFill>
              </a:rPr>
              <a:t>Detergents_Paper</a:t>
            </a:r>
            <a:r>
              <a:rPr lang="en-US" dirty="0">
                <a:solidFill>
                  <a:schemeClr val="tx1">
                    <a:lumMod val="75000"/>
                    <a:lumOff val="25000"/>
                  </a:schemeClr>
                </a:solidFill>
              </a:rPr>
              <a:t>, Milk, dan Frozen </a:t>
            </a:r>
            <a:r>
              <a:rPr lang="en-US" dirty="0" err="1">
                <a:solidFill>
                  <a:schemeClr val="tx1">
                    <a:lumMod val="75000"/>
                    <a:lumOff val="25000"/>
                  </a:schemeClr>
                </a:solidFill>
              </a:rPr>
              <a:t>memiliki</a:t>
            </a:r>
            <a:r>
              <a:rPr lang="en-US" dirty="0">
                <a:solidFill>
                  <a:schemeClr val="tx1">
                    <a:lumMod val="75000"/>
                    <a:lumOff val="25000"/>
                  </a:schemeClr>
                </a:solidFill>
              </a:rPr>
              <a:t> </a:t>
            </a:r>
            <a:r>
              <a:rPr lang="en-US" dirty="0" err="1">
                <a:solidFill>
                  <a:schemeClr val="tx1">
                    <a:lumMod val="75000"/>
                    <a:lumOff val="25000"/>
                  </a:schemeClr>
                </a:solidFill>
              </a:rPr>
              <a:t>pengeluaran</a:t>
            </a:r>
            <a:r>
              <a:rPr lang="en-US" dirty="0">
                <a:solidFill>
                  <a:schemeClr val="tx1">
                    <a:lumMod val="75000"/>
                    <a:lumOff val="25000"/>
                  </a:schemeClr>
                </a:solidFill>
              </a:rPr>
              <a:t> </a:t>
            </a:r>
            <a:r>
              <a:rPr lang="en-US" dirty="0" err="1">
                <a:solidFill>
                  <a:schemeClr val="tx1">
                    <a:lumMod val="75000"/>
                    <a:lumOff val="25000"/>
                  </a:schemeClr>
                </a:solidFill>
              </a:rPr>
              <a:t>stabil</a:t>
            </a:r>
            <a:r>
              <a:rPr lang="en-US" dirty="0">
                <a:solidFill>
                  <a:schemeClr val="tx1">
                    <a:lumMod val="75000"/>
                    <a:lumOff val="25000"/>
                  </a:schemeClr>
                </a:solidFill>
              </a:rPr>
              <a:t>.</a:t>
            </a:r>
          </a:p>
          <a:p>
            <a:pPr>
              <a:buFont typeface="Arial" panose="020B0604020202020204" pitchFamily="34" charset="0"/>
              <a:buChar char="•"/>
            </a:pPr>
            <a:r>
              <a:rPr lang="en-US" dirty="0" err="1">
                <a:solidFill>
                  <a:schemeClr val="tx1">
                    <a:lumMod val="75000"/>
                    <a:lumOff val="25000"/>
                  </a:schemeClr>
                </a:solidFill>
              </a:rPr>
              <a:t>Delicassen</a:t>
            </a:r>
            <a:r>
              <a:rPr lang="en-US" dirty="0">
                <a:solidFill>
                  <a:schemeClr val="tx1">
                    <a:lumMod val="75000"/>
                    <a:lumOff val="25000"/>
                  </a:schemeClr>
                </a:solidFill>
              </a:rPr>
              <a:t> </a:t>
            </a:r>
            <a:r>
              <a:rPr lang="en-US" dirty="0" err="1">
                <a:solidFill>
                  <a:schemeClr val="tx1">
                    <a:lumMod val="75000"/>
                    <a:lumOff val="25000"/>
                  </a:schemeClr>
                </a:solidFill>
              </a:rPr>
              <a:t>memiliki</a:t>
            </a:r>
            <a:r>
              <a:rPr lang="en-US" dirty="0">
                <a:solidFill>
                  <a:schemeClr val="tx1">
                    <a:lumMod val="75000"/>
                    <a:lumOff val="25000"/>
                  </a:schemeClr>
                </a:solidFill>
              </a:rPr>
              <a:t> </a:t>
            </a:r>
            <a:r>
              <a:rPr lang="en-US" dirty="0" err="1">
                <a:solidFill>
                  <a:schemeClr val="tx1">
                    <a:lumMod val="75000"/>
                    <a:lumOff val="25000"/>
                  </a:schemeClr>
                </a:solidFill>
              </a:rPr>
              <a:t>pengeluaran</a:t>
            </a:r>
            <a:r>
              <a:rPr lang="en-US" dirty="0">
                <a:solidFill>
                  <a:schemeClr val="tx1">
                    <a:lumMod val="75000"/>
                    <a:lumOff val="25000"/>
                  </a:schemeClr>
                </a:solidFill>
              </a:rPr>
              <a:t> paling </a:t>
            </a:r>
            <a:r>
              <a:rPr lang="en-US" dirty="0" err="1">
                <a:solidFill>
                  <a:schemeClr val="tx1">
                    <a:lumMod val="75000"/>
                    <a:lumOff val="25000"/>
                  </a:schemeClr>
                </a:solidFill>
              </a:rPr>
              <a:t>rendah</a:t>
            </a:r>
            <a:r>
              <a:rPr lang="en-US" dirty="0">
                <a:solidFill>
                  <a:schemeClr val="tx1">
                    <a:lumMod val="75000"/>
                    <a:lumOff val="25000"/>
                  </a:schemeClr>
                </a:solidFill>
              </a:rPr>
              <a:t>.</a:t>
            </a:r>
          </a:p>
        </p:txBody>
      </p:sp>
      <p:pic>
        <p:nvPicPr>
          <p:cNvPr id="30" name="Picture 29">
            <a:extLst>
              <a:ext uri="{FF2B5EF4-FFF2-40B4-BE49-F238E27FC236}">
                <a16:creationId xmlns:a16="http://schemas.microsoft.com/office/drawing/2014/main" id="{93EE60F0-1081-6EDB-80B6-61CF21866DD9}"/>
              </a:ext>
            </a:extLst>
          </p:cNvPr>
          <p:cNvPicPr>
            <a:picLocks noChangeAspect="1"/>
          </p:cNvPicPr>
          <p:nvPr/>
        </p:nvPicPr>
        <p:blipFill>
          <a:blip r:embed="rId2"/>
          <a:srcRect/>
          <a:stretch/>
        </p:blipFill>
        <p:spPr>
          <a:xfrm>
            <a:off x="-533400" y="-12034890"/>
            <a:ext cx="13516092" cy="7596044"/>
          </a:xfrm>
          <a:prstGeom prst="rect">
            <a:avLst/>
          </a:prstGeom>
          <a:effectLst>
            <a:outerShdw blurRad="463418" dist="50800" dir="5400000" algn="ctr" rotWithShape="0">
              <a:srgbClr val="000000">
                <a:alpha val="71000"/>
              </a:srgbClr>
            </a:outerShdw>
          </a:effectLst>
        </p:spPr>
      </p:pic>
      <p:sp>
        <p:nvSpPr>
          <p:cNvPr id="34" name="TextBox 33">
            <a:extLst>
              <a:ext uri="{FF2B5EF4-FFF2-40B4-BE49-F238E27FC236}">
                <a16:creationId xmlns:a16="http://schemas.microsoft.com/office/drawing/2014/main" id="{9F8E81FA-DE53-2F0D-9B41-CED1266DB991}"/>
              </a:ext>
            </a:extLst>
          </p:cNvPr>
          <p:cNvSpPr txBox="1"/>
          <p:nvPr/>
        </p:nvSpPr>
        <p:spPr>
          <a:xfrm>
            <a:off x="-5828810" y="1963383"/>
            <a:ext cx="4316167" cy="1323439"/>
          </a:xfrm>
          <a:prstGeom prst="rect">
            <a:avLst/>
          </a:prstGeom>
          <a:noFill/>
        </p:spPr>
        <p:txBody>
          <a:bodyPr wrap="square" rtlCol="0">
            <a:spAutoFit/>
          </a:bodyPr>
          <a:lstStyle/>
          <a:p>
            <a:r>
              <a:rPr lang="en-US" sz="8000" dirty="0">
                <a:solidFill>
                  <a:schemeClr val="bg1"/>
                </a:solidFill>
                <a:latin typeface="Lobster" pitchFamily="2" charset="77"/>
              </a:rPr>
              <a:t>Watching</a:t>
            </a:r>
          </a:p>
        </p:txBody>
      </p:sp>
      <p:pic>
        <p:nvPicPr>
          <p:cNvPr id="36" name="Picture 35">
            <a:extLst>
              <a:ext uri="{FF2B5EF4-FFF2-40B4-BE49-F238E27FC236}">
                <a16:creationId xmlns:a16="http://schemas.microsoft.com/office/drawing/2014/main" id="{C5806F5D-4D71-76DC-61A1-C1941FFF2FA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936508" y="358835"/>
            <a:ext cx="11518186" cy="11518186"/>
          </a:xfrm>
          <a:prstGeom prst="rect">
            <a:avLst/>
          </a:prstGeom>
          <a:noFill/>
          <a:effectLst>
            <a:outerShdw blurRad="453895" sx="102000" sy="102000" algn="ctr" rotWithShape="0">
              <a:prstClr val="black">
                <a:alpha val="40000"/>
              </a:prstClr>
            </a:outerShdw>
          </a:effectLst>
        </p:spPr>
      </p:pic>
      <p:pic>
        <p:nvPicPr>
          <p:cNvPr id="4" name="Picture 3">
            <a:extLst>
              <a:ext uri="{FF2B5EF4-FFF2-40B4-BE49-F238E27FC236}">
                <a16:creationId xmlns:a16="http://schemas.microsoft.com/office/drawing/2014/main" id="{C0C56A2E-8C53-443E-9C78-C062C4C8746B}"/>
              </a:ext>
            </a:extLst>
          </p:cNvPr>
          <p:cNvPicPr>
            <a:picLocks noChangeAspect="1"/>
          </p:cNvPicPr>
          <p:nvPr/>
        </p:nvPicPr>
        <p:blipFill>
          <a:blip r:embed="rId4"/>
          <a:stretch>
            <a:fillRect/>
          </a:stretch>
        </p:blipFill>
        <p:spPr>
          <a:xfrm>
            <a:off x="414263" y="1354255"/>
            <a:ext cx="8416687" cy="3372565"/>
          </a:xfrm>
          <a:prstGeom prst="rect">
            <a:avLst/>
          </a:prstGeom>
        </p:spPr>
      </p:pic>
      <p:sp>
        <p:nvSpPr>
          <p:cNvPr id="12" name="Arrow: Right 11">
            <a:hlinkClick r:id="" action="ppaction://hlinkshowjump?jump=nextslide"/>
            <a:extLst>
              <a:ext uri="{FF2B5EF4-FFF2-40B4-BE49-F238E27FC236}">
                <a16:creationId xmlns:a16="http://schemas.microsoft.com/office/drawing/2014/main" id="{B334AC54-CE47-4CB7-8175-86636D7ECE4A}"/>
              </a:ext>
            </a:extLst>
          </p:cNvPr>
          <p:cNvSpPr/>
          <p:nvPr/>
        </p:nvSpPr>
        <p:spPr>
          <a:xfrm>
            <a:off x="9743768" y="5702710"/>
            <a:ext cx="1887793" cy="8357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Arrow: Left 13">
            <a:hlinkClick r:id="" action="ppaction://hlinkshowjump?jump=previousslide"/>
            <a:extLst>
              <a:ext uri="{FF2B5EF4-FFF2-40B4-BE49-F238E27FC236}">
                <a16:creationId xmlns:a16="http://schemas.microsoft.com/office/drawing/2014/main" id="{624E2CB8-7155-49A6-A2D6-D43185033267}"/>
              </a:ext>
            </a:extLst>
          </p:cNvPr>
          <p:cNvSpPr/>
          <p:nvPr/>
        </p:nvSpPr>
        <p:spPr>
          <a:xfrm>
            <a:off x="154910" y="6071467"/>
            <a:ext cx="1578481" cy="61446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38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345A"/>
        </a:solidFill>
        <a:effectLst/>
      </p:bgPr>
    </p:bg>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46E7FBD2-7868-89C3-AAF2-E26751241043}"/>
              </a:ext>
            </a:extLst>
          </p:cNvPr>
          <p:cNvSpPr/>
          <p:nvPr/>
        </p:nvSpPr>
        <p:spPr>
          <a:xfrm rot="2429801">
            <a:off x="1616150" y="-2680351"/>
            <a:ext cx="7042605" cy="13002335"/>
          </a:xfrm>
          <a:prstGeom prst="roundRect">
            <a:avLst>
              <a:gd name="adj" fmla="val 50000"/>
            </a:avLst>
          </a:prstGeom>
          <a:solidFill>
            <a:srgbClr val="FFB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E4CF2D-41E6-306D-F160-DAF62E866150}"/>
              </a:ext>
            </a:extLst>
          </p:cNvPr>
          <p:cNvSpPr txBox="1"/>
          <p:nvPr/>
        </p:nvSpPr>
        <p:spPr>
          <a:xfrm>
            <a:off x="992781" y="391742"/>
            <a:ext cx="12369255" cy="769441"/>
          </a:xfrm>
          <a:prstGeom prst="rect">
            <a:avLst/>
          </a:prstGeom>
          <a:noFill/>
        </p:spPr>
        <p:txBody>
          <a:bodyPr wrap="square" rtlCol="0">
            <a:spAutoFit/>
          </a:bodyPr>
          <a:lstStyle/>
          <a:p>
            <a:pPr algn="ctr"/>
            <a:r>
              <a:rPr lang="en-US" sz="4400" dirty="0">
                <a:solidFill>
                  <a:srgbClr val="FFC000"/>
                </a:solidFill>
                <a:latin typeface="Paytone One" pitchFamily="2" charset="77"/>
              </a:rPr>
              <a:t>Diagram </a:t>
            </a:r>
            <a:r>
              <a:rPr lang="en-US" sz="4400" dirty="0" err="1">
                <a:solidFill>
                  <a:srgbClr val="FFC000"/>
                </a:solidFill>
                <a:latin typeface="Paytone One" pitchFamily="2" charset="77"/>
              </a:rPr>
              <a:t>segmentasi</a:t>
            </a:r>
            <a:r>
              <a:rPr lang="en-US" sz="4400" dirty="0">
                <a:solidFill>
                  <a:srgbClr val="FFC000"/>
                </a:solidFill>
                <a:latin typeface="Paytone One" pitchFamily="2" charset="77"/>
              </a:rPr>
              <a:t> </a:t>
            </a:r>
            <a:r>
              <a:rPr lang="en-US" sz="4400" dirty="0" err="1">
                <a:solidFill>
                  <a:srgbClr val="FFC000"/>
                </a:solidFill>
                <a:latin typeface="Paytone One" pitchFamily="2" charset="77"/>
              </a:rPr>
              <a:t>pelanggan</a:t>
            </a:r>
            <a:endParaRPr lang="en-US" sz="4400" dirty="0">
              <a:solidFill>
                <a:srgbClr val="FFC000"/>
              </a:solidFill>
              <a:latin typeface="Paytone One" pitchFamily="2" charset="77"/>
            </a:endParaRPr>
          </a:p>
        </p:txBody>
      </p:sp>
      <p:sp>
        <p:nvSpPr>
          <p:cNvPr id="26" name="TextBox 25">
            <a:extLst>
              <a:ext uri="{FF2B5EF4-FFF2-40B4-BE49-F238E27FC236}">
                <a16:creationId xmlns:a16="http://schemas.microsoft.com/office/drawing/2014/main" id="{20779FFC-A8C6-0FA3-F9B3-03C40C11CE27}"/>
              </a:ext>
            </a:extLst>
          </p:cNvPr>
          <p:cNvSpPr txBox="1"/>
          <p:nvPr/>
        </p:nvSpPr>
        <p:spPr>
          <a:xfrm>
            <a:off x="3005669" y="440973"/>
            <a:ext cx="8301569" cy="769441"/>
          </a:xfrm>
          <a:prstGeom prst="rect">
            <a:avLst/>
          </a:prstGeom>
          <a:noFill/>
        </p:spPr>
        <p:txBody>
          <a:bodyPr wrap="square" rtlCol="0">
            <a:spAutoFit/>
          </a:bodyPr>
          <a:lstStyle/>
          <a:p>
            <a:pPr algn="ctr"/>
            <a:r>
              <a:rPr lang="en-US" sz="4400" dirty="0">
                <a:solidFill>
                  <a:schemeClr val="tx1">
                    <a:lumMod val="85000"/>
                    <a:lumOff val="15000"/>
                  </a:schemeClr>
                </a:solidFill>
                <a:latin typeface="Paytone One" pitchFamily="2" charset="77"/>
              </a:rPr>
              <a:t>Diagram </a:t>
            </a:r>
            <a:r>
              <a:rPr lang="en-US" sz="4400" dirty="0" err="1">
                <a:solidFill>
                  <a:schemeClr val="tx1">
                    <a:lumMod val="85000"/>
                    <a:lumOff val="15000"/>
                  </a:schemeClr>
                </a:solidFill>
                <a:latin typeface="Paytone One" pitchFamily="2" charset="77"/>
              </a:rPr>
              <a:t>segmentasi</a:t>
            </a:r>
            <a:r>
              <a:rPr lang="en-US" sz="4400" dirty="0">
                <a:solidFill>
                  <a:schemeClr val="tx1">
                    <a:lumMod val="85000"/>
                    <a:lumOff val="15000"/>
                  </a:schemeClr>
                </a:solidFill>
                <a:latin typeface="Paytone One" pitchFamily="2" charset="77"/>
              </a:rPr>
              <a:t> </a:t>
            </a:r>
            <a:r>
              <a:rPr lang="en-US" sz="4400" dirty="0" err="1">
                <a:solidFill>
                  <a:schemeClr val="tx1">
                    <a:lumMod val="85000"/>
                    <a:lumOff val="15000"/>
                  </a:schemeClr>
                </a:solidFill>
                <a:latin typeface="Paytone One" pitchFamily="2" charset="77"/>
              </a:rPr>
              <a:t>pelanggan</a:t>
            </a:r>
            <a:endParaRPr lang="en-US" sz="4400" dirty="0">
              <a:solidFill>
                <a:schemeClr val="tx1">
                  <a:lumMod val="85000"/>
                  <a:lumOff val="15000"/>
                </a:schemeClr>
              </a:solidFill>
              <a:latin typeface="Paytone One" pitchFamily="2" charset="77"/>
            </a:endParaRPr>
          </a:p>
        </p:txBody>
      </p:sp>
      <p:sp>
        <p:nvSpPr>
          <p:cNvPr id="29" name="TextBox 28">
            <a:extLst>
              <a:ext uri="{FF2B5EF4-FFF2-40B4-BE49-F238E27FC236}">
                <a16:creationId xmlns:a16="http://schemas.microsoft.com/office/drawing/2014/main" id="{B0DEEC6E-BD7A-5211-20EF-6A0C2BA10A6A}"/>
              </a:ext>
            </a:extLst>
          </p:cNvPr>
          <p:cNvSpPr txBox="1"/>
          <p:nvPr/>
        </p:nvSpPr>
        <p:spPr>
          <a:xfrm>
            <a:off x="573208" y="3924847"/>
            <a:ext cx="7541881" cy="1754326"/>
          </a:xfrm>
          <a:prstGeom prst="rect">
            <a:avLst/>
          </a:prstGeom>
          <a:noFill/>
        </p:spPr>
        <p:txBody>
          <a:bodyPr wrap="square">
            <a:spAutoFit/>
          </a:bodyPr>
          <a:lstStyle/>
          <a:p>
            <a:r>
              <a:rPr lang="en-US" dirty="0" err="1"/>
              <a:t>Terdapat</a:t>
            </a:r>
            <a:r>
              <a:rPr lang="en-US" dirty="0"/>
              <a:t> </a:t>
            </a:r>
            <a:r>
              <a:rPr lang="en-US" dirty="0" err="1"/>
              <a:t>dua</a:t>
            </a:r>
            <a:r>
              <a:rPr lang="en-US" dirty="0"/>
              <a:t> baris, "Channel" dan "Region", </a:t>
            </a:r>
            <a:r>
              <a:rPr lang="en-US" dirty="0" err="1"/>
              <a:t>mencerminkan</a:t>
            </a:r>
            <a:r>
              <a:rPr lang="en-US" dirty="0"/>
              <a:t> </a:t>
            </a:r>
            <a:r>
              <a:rPr lang="en-US" dirty="0" err="1"/>
              <a:t>segmentasi</a:t>
            </a:r>
            <a:r>
              <a:rPr lang="en-US" dirty="0"/>
              <a:t> </a:t>
            </a:r>
            <a:r>
              <a:rPr lang="en-US" dirty="0" err="1"/>
              <a:t>berdasarkan</a:t>
            </a:r>
            <a:r>
              <a:rPr lang="en-US" dirty="0"/>
              <a:t> </a:t>
            </a:r>
            <a:r>
              <a:rPr lang="en-US" dirty="0" err="1"/>
              <a:t>dua</a:t>
            </a:r>
            <a:r>
              <a:rPr lang="en-US" dirty="0"/>
              <a:t> </a:t>
            </a:r>
            <a:r>
              <a:rPr lang="en-US" dirty="0" err="1"/>
              <a:t>dimensi</a:t>
            </a:r>
            <a:r>
              <a:rPr lang="en-US" dirty="0"/>
              <a:t>.</a:t>
            </a:r>
          </a:p>
          <a:p>
            <a:r>
              <a:rPr lang="en-US" dirty="0"/>
              <a:t> Nilai yang </a:t>
            </a:r>
            <a:r>
              <a:rPr lang="en-US" dirty="0" err="1"/>
              <a:t>ditampilkan</a:t>
            </a:r>
            <a:r>
              <a:rPr lang="en-US" dirty="0"/>
              <a:t> masing-masing baris </a:t>
            </a:r>
            <a:r>
              <a:rPr lang="en-US" dirty="0" err="1"/>
              <a:t>menggambarkan</a:t>
            </a:r>
            <a:r>
              <a:rPr lang="en-US" dirty="0"/>
              <a:t> </a:t>
            </a:r>
            <a:r>
              <a:rPr lang="en-US" dirty="0" err="1"/>
              <a:t>hasil</a:t>
            </a:r>
            <a:r>
              <a:rPr lang="en-US" dirty="0"/>
              <a:t> </a:t>
            </a:r>
            <a:r>
              <a:rPr lang="en-US" dirty="0" err="1"/>
              <a:t>segmentasi</a:t>
            </a:r>
            <a:r>
              <a:rPr lang="en-US" dirty="0"/>
              <a:t> </a:t>
            </a:r>
            <a:r>
              <a:rPr lang="en-US" dirty="0" err="1"/>
              <a:t>untuk</a:t>
            </a:r>
            <a:r>
              <a:rPr lang="en-US" dirty="0"/>
              <a:t> </a:t>
            </a:r>
            <a:r>
              <a:rPr lang="en-US" dirty="0" err="1"/>
              <a:t>setiap</a:t>
            </a:r>
            <a:r>
              <a:rPr lang="en-US" dirty="0"/>
              <a:t> </a:t>
            </a:r>
            <a:r>
              <a:rPr lang="en-US" dirty="0" err="1"/>
              <a:t>kategori</a:t>
            </a:r>
            <a:r>
              <a:rPr lang="en-US" dirty="0"/>
              <a:t> region dan channel.</a:t>
            </a:r>
          </a:p>
          <a:p>
            <a:r>
              <a:rPr lang="en-US" dirty="0"/>
              <a:t>Gambar </a:t>
            </a:r>
            <a:r>
              <a:rPr lang="en-US" dirty="0" err="1"/>
              <a:t>memberikan</a:t>
            </a:r>
            <a:r>
              <a:rPr lang="en-US" dirty="0"/>
              <a:t> </a:t>
            </a:r>
            <a:r>
              <a:rPr lang="en-US" dirty="0" err="1"/>
              <a:t>informasi</a:t>
            </a:r>
            <a:r>
              <a:rPr lang="en-US" dirty="0"/>
              <a:t> visual </a:t>
            </a:r>
            <a:r>
              <a:rPr lang="en-US" dirty="0" err="1"/>
              <a:t>tentang</a:t>
            </a:r>
            <a:r>
              <a:rPr lang="en-US" dirty="0"/>
              <a:t> </a:t>
            </a:r>
            <a:r>
              <a:rPr lang="en-US" dirty="0" err="1"/>
              <a:t>bagaimana</a:t>
            </a:r>
            <a:r>
              <a:rPr lang="en-US" dirty="0"/>
              <a:t> </a:t>
            </a:r>
            <a:r>
              <a:rPr lang="en-US" dirty="0" err="1"/>
              <a:t>pelanggan</a:t>
            </a:r>
            <a:r>
              <a:rPr lang="en-US" dirty="0"/>
              <a:t> </a:t>
            </a:r>
            <a:r>
              <a:rPr lang="en-US" dirty="0" err="1"/>
              <a:t>tersebar</a:t>
            </a:r>
            <a:r>
              <a:rPr lang="en-US" dirty="0"/>
              <a:t> </a:t>
            </a:r>
            <a:r>
              <a:rPr lang="en-US" dirty="0" err="1"/>
              <a:t>berdasarkan</a:t>
            </a:r>
            <a:r>
              <a:rPr lang="en-US" dirty="0"/>
              <a:t> region dan channel yang </a:t>
            </a:r>
            <a:r>
              <a:rPr lang="en-US" dirty="0" err="1"/>
              <a:t>mereka</a:t>
            </a:r>
            <a:r>
              <a:rPr lang="en-US" dirty="0"/>
              <a:t> </a:t>
            </a:r>
            <a:r>
              <a:rPr lang="en-US" dirty="0" err="1"/>
              <a:t>pilih</a:t>
            </a:r>
            <a:r>
              <a:rPr lang="en-US" dirty="0"/>
              <a:t>. </a:t>
            </a:r>
          </a:p>
        </p:txBody>
      </p:sp>
      <p:pic>
        <p:nvPicPr>
          <p:cNvPr id="30" name="Picture 29">
            <a:extLst>
              <a:ext uri="{FF2B5EF4-FFF2-40B4-BE49-F238E27FC236}">
                <a16:creationId xmlns:a16="http://schemas.microsoft.com/office/drawing/2014/main" id="{93EE60F0-1081-6EDB-80B6-61CF21866DD9}"/>
              </a:ext>
            </a:extLst>
          </p:cNvPr>
          <p:cNvPicPr>
            <a:picLocks noChangeAspect="1"/>
          </p:cNvPicPr>
          <p:nvPr/>
        </p:nvPicPr>
        <p:blipFill>
          <a:blip r:embed="rId2"/>
          <a:srcRect/>
          <a:stretch/>
        </p:blipFill>
        <p:spPr>
          <a:xfrm>
            <a:off x="-533400" y="-12034890"/>
            <a:ext cx="13516092" cy="7596044"/>
          </a:xfrm>
          <a:prstGeom prst="rect">
            <a:avLst/>
          </a:prstGeom>
          <a:effectLst>
            <a:outerShdw blurRad="463418" dist="50800" dir="5400000" algn="ctr" rotWithShape="0">
              <a:srgbClr val="000000">
                <a:alpha val="71000"/>
              </a:srgbClr>
            </a:outerShdw>
          </a:effectLst>
        </p:spPr>
      </p:pic>
      <p:sp>
        <p:nvSpPr>
          <p:cNvPr id="31" name="TextBox 30">
            <a:extLst>
              <a:ext uri="{FF2B5EF4-FFF2-40B4-BE49-F238E27FC236}">
                <a16:creationId xmlns:a16="http://schemas.microsoft.com/office/drawing/2014/main" id="{03F45388-37F0-008F-DCEA-9F4DDAB24436}"/>
              </a:ext>
            </a:extLst>
          </p:cNvPr>
          <p:cNvSpPr txBox="1"/>
          <p:nvPr/>
        </p:nvSpPr>
        <p:spPr>
          <a:xfrm>
            <a:off x="791092" y="-2588905"/>
            <a:ext cx="6869724" cy="1323439"/>
          </a:xfrm>
          <a:prstGeom prst="rect">
            <a:avLst/>
          </a:prstGeom>
          <a:noFill/>
        </p:spPr>
        <p:txBody>
          <a:bodyPr wrap="square" rtlCol="0">
            <a:spAutoFit/>
          </a:bodyPr>
          <a:lstStyle/>
          <a:p>
            <a:r>
              <a:rPr lang="en-US" sz="8000" dirty="0">
                <a:blipFill>
                  <a:blip r:embed="rId3"/>
                  <a:stretch>
                    <a:fillRect/>
                  </a:stretch>
                </a:blipFill>
                <a:latin typeface="Paytone One" pitchFamily="2" charset="77"/>
              </a:rPr>
              <a:t>THANKS FOR</a:t>
            </a:r>
          </a:p>
        </p:txBody>
      </p:sp>
      <p:sp>
        <p:nvSpPr>
          <p:cNvPr id="32" name="TextBox 31">
            <a:extLst>
              <a:ext uri="{FF2B5EF4-FFF2-40B4-BE49-F238E27FC236}">
                <a16:creationId xmlns:a16="http://schemas.microsoft.com/office/drawing/2014/main" id="{653A39D2-A934-80CB-FEFF-0431683EE6FC}"/>
              </a:ext>
            </a:extLst>
          </p:cNvPr>
          <p:cNvSpPr txBox="1"/>
          <p:nvPr/>
        </p:nvSpPr>
        <p:spPr>
          <a:xfrm>
            <a:off x="879992" y="-4175595"/>
            <a:ext cx="6869724" cy="1323439"/>
          </a:xfrm>
          <a:prstGeom prst="rect">
            <a:avLst/>
          </a:prstGeom>
          <a:noFill/>
        </p:spPr>
        <p:txBody>
          <a:bodyPr wrap="square" rtlCol="0">
            <a:spAutoFit/>
          </a:bodyPr>
          <a:lstStyle/>
          <a:p>
            <a:r>
              <a:rPr lang="en-US" sz="8000" dirty="0">
                <a:solidFill>
                  <a:srgbClr val="FFC000"/>
                </a:solidFill>
                <a:latin typeface="Paytone One" pitchFamily="2" charset="77"/>
              </a:rPr>
              <a:t>THANKS FOR</a:t>
            </a:r>
          </a:p>
        </p:txBody>
      </p:sp>
      <p:sp>
        <p:nvSpPr>
          <p:cNvPr id="33" name="TextBox 32">
            <a:extLst>
              <a:ext uri="{FF2B5EF4-FFF2-40B4-BE49-F238E27FC236}">
                <a16:creationId xmlns:a16="http://schemas.microsoft.com/office/drawing/2014/main" id="{FA993FA6-B679-E6DB-10EC-D95C5A536A87}"/>
              </a:ext>
            </a:extLst>
          </p:cNvPr>
          <p:cNvSpPr txBox="1"/>
          <p:nvPr/>
        </p:nvSpPr>
        <p:spPr>
          <a:xfrm>
            <a:off x="944151" y="-5595258"/>
            <a:ext cx="6869724" cy="1323439"/>
          </a:xfrm>
          <a:prstGeom prst="rect">
            <a:avLst/>
          </a:prstGeom>
          <a:noFill/>
        </p:spPr>
        <p:txBody>
          <a:bodyPr wrap="square" rtlCol="0">
            <a:spAutoFit/>
          </a:bodyPr>
          <a:lstStyle/>
          <a:p>
            <a:r>
              <a:rPr lang="en-US" sz="8000" dirty="0">
                <a:solidFill>
                  <a:schemeClr val="bg1"/>
                </a:solidFill>
                <a:latin typeface="Paytone One" pitchFamily="2" charset="77"/>
              </a:rPr>
              <a:t>THANKS FOR</a:t>
            </a:r>
          </a:p>
        </p:txBody>
      </p:sp>
      <p:sp>
        <p:nvSpPr>
          <p:cNvPr id="34" name="TextBox 33">
            <a:extLst>
              <a:ext uri="{FF2B5EF4-FFF2-40B4-BE49-F238E27FC236}">
                <a16:creationId xmlns:a16="http://schemas.microsoft.com/office/drawing/2014/main" id="{9F8E81FA-DE53-2F0D-9B41-CED1266DB991}"/>
              </a:ext>
            </a:extLst>
          </p:cNvPr>
          <p:cNvSpPr txBox="1"/>
          <p:nvPr/>
        </p:nvSpPr>
        <p:spPr>
          <a:xfrm>
            <a:off x="-5828810" y="1963383"/>
            <a:ext cx="4316167" cy="1323439"/>
          </a:xfrm>
          <a:prstGeom prst="rect">
            <a:avLst/>
          </a:prstGeom>
          <a:noFill/>
        </p:spPr>
        <p:txBody>
          <a:bodyPr wrap="square" rtlCol="0">
            <a:spAutoFit/>
          </a:bodyPr>
          <a:lstStyle/>
          <a:p>
            <a:r>
              <a:rPr lang="en-US" sz="8000" dirty="0">
                <a:solidFill>
                  <a:schemeClr val="bg1"/>
                </a:solidFill>
                <a:latin typeface="Lobster" pitchFamily="2" charset="77"/>
              </a:rPr>
              <a:t>Watching</a:t>
            </a:r>
          </a:p>
        </p:txBody>
      </p:sp>
      <p:pic>
        <p:nvPicPr>
          <p:cNvPr id="36" name="Picture 35">
            <a:extLst>
              <a:ext uri="{FF2B5EF4-FFF2-40B4-BE49-F238E27FC236}">
                <a16:creationId xmlns:a16="http://schemas.microsoft.com/office/drawing/2014/main" id="{C5806F5D-4D71-76DC-61A1-C1941FFF2FA9}"/>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1936508" y="358835"/>
            <a:ext cx="11518186" cy="11518186"/>
          </a:xfrm>
          <a:prstGeom prst="rect">
            <a:avLst/>
          </a:prstGeom>
          <a:noFill/>
          <a:effectLst>
            <a:outerShdw blurRad="453895" sx="102000" sy="102000" algn="ctr" rotWithShape="0">
              <a:prstClr val="black">
                <a:alpha val="40000"/>
              </a:prstClr>
            </a:outerShdw>
          </a:effectLst>
        </p:spPr>
      </p:pic>
      <p:sp>
        <p:nvSpPr>
          <p:cNvPr id="16" name="Arrow: Right 15">
            <a:hlinkClick r:id="" action="ppaction://hlinkshowjump?jump=nextslide"/>
            <a:extLst>
              <a:ext uri="{FF2B5EF4-FFF2-40B4-BE49-F238E27FC236}">
                <a16:creationId xmlns:a16="http://schemas.microsoft.com/office/drawing/2014/main" id="{2CC20F4A-66E1-4646-A974-C560A07B7268}"/>
              </a:ext>
            </a:extLst>
          </p:cNvPr>
          <p:cNvSpPr/>
          <p:nvPr/>
        </p:nvSpPr>
        <p:spPr>
          <a:xfrm>
            <a:off x="9743768" y="5702710"/>
            <a:ext cx="1887793" cy="8357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Left 16">
            <a:hlinkClick r:id="" action="ppaction://hlinkshowjump?jump=previousslide"/>
            <a:extLst>
              <a:ext uri="{FF2B5EF4-FFF2-40B4-BE49-F238E27FC236}">
                <a16:creationId xmlns:a16="http://schemas.microsoft.com/office/drawing/2014/main" id="{3ED7C144-5A32-4DE1-990E-71C58A083709}"/>
              </a:ext>
            </a:extLst>
          </p:cNvPr>
          <p:cNvSpPr/>
          <p:nvPr/>
        </p:nvSpPr>
        <p:spPr>
          <a:xfrm>
            <a:off x="154910" y="6071467"/>
            <a:ext cx="1578481" cy="61446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A51FCA-1F0C-4B72-A360-94FC35E01BCB}"/>
              </a:ext>
            </a:extLst>
          </p:cNvPr>
          <p:cNvPicPr>
            <a:picLocks noChangeAspect="1"/>
          </p:cNvPicPr>
          <p:nvPr/>
        </p:nvPicPr>
        <p:blipFill>
          <a:blip r:embed="rId5"/>
          <a:stretch>
            <a:fillRect/>
          </a:stretch>
        </p:blipFill>
        <p:spPr>
          <a:xfrm>
            <a:off x="653660" y="1859897"/>
            <a:ext cx="10884679" cy="1795097"/>
          </a:xfrm>
          <a:prstGeom prst="rect">
            <a:avLst/>
          </a:prstGeom>
        </p:spPr>
      </p:pic>
    </p:spTree>
    <p:extLst>
      <p:ext uri="{BB962C8B-B14F-4D97-AF65-F5344CB8AC3E}">
        <p14:creationId xmlns:p14="http://schemas.microsoft.com/office/powerpoint/2010/main" val="301669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SUB BODY01">
            <a:extLst>
              <a:ext uri="{FF2B5EF4-FFF2-40B4-BE49-F238E27FC236}">
                <a16:creationId xmlns:a16="http://schemas.microsoft.com/office/drawing/2014/main" id="{3A7803A2-EC76-019F-B198-E7304EE91F47}"/>
              </a:ext>
            </a:extLst>
          </p:cNvPr>
          <p:cNvSpPr txBox="1"/>
          <p:nvPr/>
        </p:nvSpPr>
        <p:spPr>
          <a:xfrm>
            <a:off x="1275385" y="1420533"/>
            <a:ext cx="9641232" cy="368178"/>
          </a:xfrm>
          <a:prstGeom prst="rect">
            <a:avLst/>
          </a:prstGeom>
          <a:noFill/>
        </p:spPr>
        <p:txBody>
          <a:bodyPr wrap="square" rtlCol="0" anchor="t">
            <a:spAutoFit/>
          </a:bodyPr>
          <a:lstStyle/>
          <a:p>
            <a:pPr>
              <a:lnSpc>
                <a:spcPct val="130000"/>
              </a:lnSpc>
              <a:spcAft>
                <a:spcPts val="300"/>
              </a:spcAft>
            </a:pPr>
            <a:endParaRPr lang="en-US" sz="1500" dirty="0">
              <a:latin typeface="Hanuman Light" pitchFamily="2" charset="0"/>
              <a:cs typeface="Hanuman Light" pitchFamily="2" charset="0"/>
            </a:endParaRPr>
          </a:p>
        </p:txBody>
      </p:sp>
      <p:sp>
        <p:nvSpPr>
          <p:cNvPr id="5" name="TITLE">
            <a:extLst>
              <a:ext uri="{FF2B5EF4-FFF2-40B4-BE49-F238E27FC236}">
                <a16:creationId xmlns:a16="http://schemas.microsoft.com/office/drawing/2014/main" id="{1953AF85-83AB-1113-2B1B-E5DBAC4A6E07}"/>
              </a:ext>
            </a:extLst>
          </p:cNvPr>
          <p:cNvSpPr txBox="1"/>
          <p:nvPr/>
        </p:nvSpPr>
        <p:spPr>
          <a:xfrm>
            <a:off x="352425" y="-92271"/>
            <a:ext cx="10668000" cy="867930"/>
          </a:xfrm>
          <a:prstGeom prst="rect">
            <a:avLst/>
          </a:prstGeom>
          <a:noFill/>
        </p:spPr>
        <p:txBody>
          <a:bodyPr wrap="square" rtlCol="0" anchor="t">
            <a:spAutoFit/>
          </a:bodyPr>
          <a:lstStyle/>
          <a:p>
            <a:pPr algn="ctr">
              <a:lnSpc>
                <a:spcPct val="120000"/>
              </a:lnSpc>
            </a:pPr>
            <a:r>
              <a:rPr lang="en-US" sz="4500" b="1" dirty="0">
                <a:solidFill>
                  <a:schemeClr val="tx2"/>
                </a:solidFill>
                <a:latin typeface="Hanuman" pitchFamily="2" charset="0"/>
                <a:cs typeface="Hanuman" pitchFamily="2" charset="0"/>
              </a:rPr>
              <a:t>Kesimpulan</a:t>
            </a:r>
            <a:endParaRPr lang="en-US" sz="900" b="1" dirty="0">
              <a:latin typeface="Hanuman" pitchFamily="2" charset="0"/>
              <a:cs typeface="Hanuman" pitchFamily="2" charset="0"/>
            </a:endParaRPr>
          </a:p>
        </p:txBody>
      </p:sp>
      <p:sp>
        <p:nvSpPr>
          <p:cNvPr id="6" name="BODY TEXT">
            <a:extLst>
              <a:ext uri="{FF2B5EF4-FFF2-40B4-BE49-F238E27FC236}">
                <a16:creationId xmlns:a16="http://schemas.microsoft.com/office/drawing/2014/main" id="{EB2FA8C7-320C-F524-6921-0F0533F41938}"/>
              </a:ext>
            </a:extLst>
          </p:cNvPr>
          <p:cNvSpPr txBox="1"/>
          <p:nvPr/>
        </p:nvSpPr>
        <p:spPr>
          <a:xfrm>
            <a:off x="237400" y="3517115"/>
            <a:ext cx="11525975" cy="1444563"/>
          </a:xfrm>
          <a:prstGeom prst="rect">
            <a:avLst/>
          </a:prstGeom>
          <a:noFill/>
        </p:spPr>
        <p:txBody>
          <a:bodyPr wrap="square" rtlCol="0" anchor="t">
            <a:spAutoFit/>
          </a:bodyPr>
          <a:lstStyle/>
          <a:p>
            <a:pPr algn="just">
              <a:lnSpc>
                <a:spcPct val="115000"/>
              </a:lnSpc>
              <a:spcAft>
                <a:spcPts val="800"/>
              </a:spcAft>
            </a:pPr>
            <a:r>
              <a:rPr lang="en-US" dirty="0" err="1">
                <a:solidFill>
                  <a:schemeClr val="tx1">
                    <a:lumMod val="85000"/>
                    <a:lumOff val="15000"/>
                  </a:schemeClr>
                </a:solidFill>
              </a:rPr>
              <a:t>Saluran</a:t>
            </a:r>
            <a:r>
              <a:rPr lang="en-US" dirty="0">
                <a:solidFill>
                  <a:schemeClr val="tx1">
                    <a:lumMod val="85000"/>
                    <a:lumOff val="15000"/>
                  </a:schemeClr>
                </a:solidFill>
              </a:rPr>
              <a:t> </a:t>
            </a:r>
            <a:r>
              <a:rPr lang="en-US" dirty="0" err="1">
                <a:solidFill>
                  <a:schemeClr val="tx1">
                    <a:lumMod val="85000"/>
                    <a:lumOff val="15000"/>
                  </a:schemeClr>
                </a:solidFill>
              </a:rPr>
              <a:t>Horeca</a:t>
            </a:r>
            <a:r>
              <a:rPr lang="en-US" dirty="0">
                <a:solidFill>
                  <a:schemeClr val="tx1">
                    <a:lumMod val="85000"/>
                    <a:lumOff val="15000"/>
                  </a:schemeClr>
                </a:solidFill>
              </a:rPr>
              <a:t>, </a:t>
            </a:r>
            <a:r>
              <a:rPr lang="en-US" dirty="0" err="1">
                <a:solidFill>
                  <a:schemeClr val="tx1">
                    <a:lumMod val="85000"/>
                    <a:lumOff val="15000"/>
                  </a:schemeClr>
                </a:solidFill>
              </a:rPr>
              <a:t>fokus</a:t>
            </a:r>
            <a:r>
              <a:rPr lang="en-US" dirty="0">
                <a:solidFill>
                  <a:schemeClr val="tx1">
                    <a:lumMod val="85000"/>
                    <a:lumOff val="15000"/>
                  </a:schemeClr>
                </a:solidFill>
              </a:rPr>
              <a:t> pada strategi </a:t>
            </a:r>
            <a:r>
              <a:rPr lang="en-US" dirty="0" err="1">
                <a:solidFill>
                  <a:schemeClr val="tx1">
                    <a:lumMod val="85000"/>
                    <a:lumOff val="15000"/>
                  </a:schemeClr>
                </a:solidFill>
              </a:rPr>
              <a:t>pemasaran</a:t>
            </a:r>
            <a:r>
              <a:rPr lang="en-US" dirty="0">
                <a:solidFill>
                  <a:schemeClr val="tx1">
                    <a:lumMod val="85000"/>
                    <a:lumOff val="15000"/>
                  </a:schemeClr>
                </a:solidFill>
              </a:rPr>
              <a:t>. </a:t>
            </a:r>
            <a:r>
              <a:rPr lang="en-US" dirty="0" err="1">
                <a:solidFill>
                  <a:schemeClr val="tx1">
                    <a:lumMod val="85000"/>
                    <a:lumOff val="15000"/>
                  </a:schemeClr>
                </a:solidFill>
              </a:rPr>
              <a:t>Menggabungkan</a:t>
            </a:r>
            <a:r>
              <a:rPr lang="en-US" dirty="0">
                <a:solidFill>
                  <a:schemeClr val="tx1">
                    <a:lumMod val="85000"/>
                    <a:lumOff val="15000"/>
                  </a:schemeClr>
                </a:solidFill>
              </a:rPr>
              <a:t> </a:t>
            </a:r>
            <a:r>
              <a:rPr lang="en-US" dirty="0" err="1">
                <a:solidFill>
                  <a:schemeClr val="tx1">
                    <a:lumMod val="85000"/>
                    <a:lumOff val="15000"/>
                  </a:schemeClr>
                </a:solidFill>
              </a:rPr>
              <a:t>produk</a:t>
            </a:r>
            <a:r>
              <a:rPr lang="en-US" dirty="0">
                <a:solidFill>
                  <a:schemeClr val="tx1">
                    <a:lumMod val="85000"/>
                    <a:lumOff val="15000"/>
                  </a:schemeClr>
                </a:solidFill>
              </a:rPr>
              <a:t> Fresh </a:t>
            </a:r>
            <a:r>
              <a:rPr lang="en-US" dirty="0" err="1">
                <a:solidFill>
                  <a:schemeClr val="tx1">
                    <a:lumMod val="85000"/>
                    <a:lumOff val="15000"/>
                  </a:schemeClr>
                </a:solidFill>
              </a:rPr>
              <a:t>dengan</a:t>
            </a:r>
            <a:r>
              <a:rPr lang="en-US" dirty="0">
                <a:solidFill>
                  <a:schemeClr val="tx1">
                    <a:lumMod val="85000"/>
                    <a:lumOff val="15000"/>
                  </a:schemeClr>
                </a:solidFill>
              </a:rPr>
              <a:t> </a:t>
            </a:r>
            <a:r>
              <a:rPr lang="en-US" dirty="0" err="1">
                <a:solidFill>
                  <a:schemeClr val="tx1">
                    <a:lumMod val="85000"/>
                    <a:lumOff val="15000"/>
                  </a:schemeClr>
                </a:solidFill>
              </a:rPr>
              <a:t>produk</a:t>
            </a:r>
            <a:r>
              <a:rPr lang="en-US" dirty="0">
                <a:solidFill>
                  <a:schemeClr val="tx1">
                    <a:lumMod val="85000"/>
                    <a:lumOff val="15000"/>
                  </a:schemeClr>
                </a:solidFill>
              </a:rPr>
              <a:t> lain, </a:t>
            </a:r>
            <a:r>
              <a:rPr lang="en-US" dirty="0" err="1">
                <a:solidFill>
                  <a:schemeClr val="tx1">
                    <a:lumMod val="85000"/>
                    <a:lumOff val="15000"/>
                  </a:schemeClr>
                </a:solidFill>
              </a:rPr>
              <a:t>lalu</a:t>
            </a:r>
            <a:r>
              <a:rPr lang="en-US" dirty="0">
                <a:solidFill>
                  <a:schemeClr val="tx1">
                    <a:lumMod val="85000"/>
                    <a:lumOff val="15000"/>
                  </a:schemeClr>
                </a:solidFill>
              </a:rPr>
              <a:t> </a:t>
            </a:r>
            <a:r>
              <a:rPr lang="en-US" dirty="0" err="1">
                <a:solidFill>
                  <a:schemeClr val="tx1">
                    <a:lumMod val="85000"/>
                    <a:lumOff val="15000"/>
                  </a:schemeClr>
                </a:solidFill>
              </a:rPr>
              <a:t>memberikan</a:t>
            </a:r>
            <a:r>
              <a:rPr lang="en-US" dirty="0">
                <a:solidFill>
                  <a:schemeClr val="tx1">
                    <a:lumMod val="85000"/>
                    <a:lumOff val="15000"/>
                  </a:schemeClr>
                </a:solidFill>
              </a:rPr>
              <a:t> </a:t>
            </a:r>
            <a:r>
              <a:rPr lang="en-US" dirty="0" err="1">
                <a:solidFill>
                  <a:schemeClr val="tx1">
                    <a:lumMod val="85000"/>
                    <a:lumOff val="15000"/>
                  </a:schemeClr>
                </a:solidFill>
              </a:rPr>
              <a:t>diskon</a:t>
            </a:r>
            <a:r>
              <a:rPr lang="en-US" dirty="0">
                <a:solidFill>
                  <a:schemeClr val="tx1">
                    <a:lumMod val="85000"/>
                    <a:lumOff val="15000"/>
                  </a:schemeClr>
                </a:solidFill>
              </a:rPr>
              <a:t> </a:t>
            </a:r>
            <a:r>
              <a:rPr lang="en-US" dirty="0" err="1">
                <a:solidFill>
                  <a:schemeClr val="tx1">
                    <a:lumMod val="85000"/>
                    <a:lumOff val="15000"/>
                  </a:schemeClr>
                </a:solidFill>
              </a:rPr>
              <a:t>jika</a:t>
            </a:r>
            <a:r>
              <a:rPr lang="en-US" dirty="0">
                <a:solidFill>
                  <a:schemeClr val="tx1">
                    <a:lumMod val="85000"/>
                    <a:lumOff val="15000"/>
                  </a:schemeClr>
                </a:solidFill>
              </a:rPr>
              <a:t> </a:t>
            </a:r>
            <a:r>
              <a:rPr lang="en-US" dirty="0" err="1">
                <a:solidFill>
                  <a:schemeClr val="tx1">
                    <a:lumMod val="85000"/>
                    <a:lumOff val="15000"/>
                  </a:schemeClr>
                </a:solidFill>
              </a:rPr>
              <a:t>pembelian</a:t>
            </a:r>
            <a:r>
              <a:rPr lang="en-US" dirty="0">
                <a:solidFill>
                  <a:schemeClr val="tx1">
                    <a:lumMod val="85000"/>
                    <a:lumOff val="15000"/>
                  </a:schemeClr>
                </a:solidFill>
              </a:rPr>
              <a:t> </a:t>
            </a:r>
            <a:r>
              <a:rPr lang="en-US" dirty="0" err="1">
                <a:solidFill>
                  <a:schemeClr val="tx1">
                    <a:lumMod val="85000"/>
                    <a:lumOff val="15000"/>
                  </a:schemeClr>
                </a:solidFill>
              </a:rPr>
              <a:t>dalam</a:t>
            </a:r>
            <a:r>
              <a:rPr lang="en-US" dirty="0">
                <a:solidFill>
                  <a:schemeClr val="tx1">
                    <a:lumMod val="85000"/>
                    <a:lumOff val="15000"/>
                  </a:schemeClr>
                </a:solidFill>
              </a:rPr>
              <a:t> </a:t>
            </a:r>
            <a:r>
              <a:rPr lang="en-US" dirty="0" err="1">
                <a:solidFill>
                  <a:schemeClr val="tx1">
                    <a:lumMod val="85000"/>
                    <a:lumOff val="15000"/>
                  </a:schemeClr>
                </a:solidFill>
              </a:rPr>
              <a:t>jumlah</a:t>
            </a:r>
            <a:r>
              <a:rPr lang="en-US" dirty="0">
                <a:solidFill>
                  <a:schemeClr val="tx1">
                    <a:lumMod val="85000"/>
                    <a:lumOff val="15000"/>
                  </a:schemeClr>
                </a:solidFill>
              </a:rPr>
              <a:t> </a:t>
            </a:r>
            <a:r>
              <a:rPr lang="en-US" dirty="0" err="1">
                <a:solidFill>
                  <a:schemeClr val="tx1">
                    <a:lumMod val="85000"/>
                    <a:lumOff val="15000"/>
                  </a:schemeClr>
                </a:solidFill>
              </a:rPr>
              <a:t>banyak</a:t>
            </a:r>
            <a:r>
              <a:rPr lang="en-US" dirty="0">
                <a:solidFill>
                  <a:schemeClr val="tx1">
                    <a:lumMod val="85000"/>
                    <a:lumOff val="15000"/>
                  </a:schemeClr>
                </a:solidFill>
              </a:rPr>
              <a:t>. </a:t>
            </a:r>
          </a:p>
          <a:p>
            <a:pPr algn="just">
              <a:lnSpc>
                <a:spcPct val="115000"/>
              </a:lnSpc>
              <a:spcAft>
                <a:spcPts val="800"/>
              </a:spcAft>
            </a:pPr>
            <a:r>
              <a:rPr lang="en-US" dirty="0" err="1">
                <a:solidFill>
                  <a:schemeClr val="tx1">
                    <a:lumMod val="85000"/>
                    <a:lumOff val="15000"/>
                  </a:schemeClr>
                </a:solidFill>
              </a:rPr>
              <a:t>Untuk</a:t>
            </a:r>
            <a:r>
              <a:rPr lang="en-US" dirty="0">
                <a:solidFill>
                  <a:schemeClr val="tx1">
                    <a:lumMod val="85000"/>
                    <a:lumOff val="15000"/>
                  </a:schemeClr>
                </a:solidFill>
              </a:rPr>
              <a:t> </a:t>
            </a:r>
            <a:r>
              <a:rPr lang="en-US" dirty="0" err="1">
                <a:solidFill>
                  <a:schemeClr val="tx1">
                    <a:lumMod val="85000"/>
                    <a:lumOff val="15000"/>
                  </a:schemeClr>
                </a:solidFill>
              </a:rPr>
              <a:t>saluran</a:t>
            </a:r>
            <a:r>
              <a:rPr lang="en-US" dirty="0">
                <a:solidFill>
                  <a:schemeClr val="tx1">
                    <a:lumMod val="85000"/>
                    <a:lumOff val="15000"/>
                  </a:schemeClr>
                </a:solidFill>
              </a:rPr>
              <a:t> Retail </a:t>
            </a:r>
            <a:r>
              <a:rPr lang="en-US" dirty="0" err="1">
                <a:solidFill>
                  <a:schemeClr val="tx1">
                    <a:lumMod val="85000"/>
                    <a:lumOff val="15000"/>
                  </a:schemeClr>
                </a:solidFill>
              </a:rPr>
              <a:t>memiliki</a:t>
            </a:r>
            <a:r>
              <a:rPr lang="en-US" dirty="0">
                <a:solidFill>
                  <a:schemeClr val="tx1">
                    <a:lumMod val="85000"/>
                    <a:lumOff val="15000"/>
                  </a:schemeClr>
                </a:solidFill>
              </a:rPr>
              <a:t> </a:t>
            </a:r>
            <a:r>
              <a:rPr lang="en-US" dirty="0" err="1">
                <a:solidFill>
                  <a:schemeClr val="tx1">
                    <a:lumMod val="85000"/>
                    <a:lumOff val="15000"/>
                  </a:schemeClr>
                </a:solidFill>
              </a:rPr>
              <a:t>potensi</a:t>
            </a:r>
            <a:r>
              <a:rPr lang="en-US" dirty="0">
                <a:solidFill>
                  <a:schemeClr val="tx1">
                    <a:lumMod val="85000"/>
                    <a:lumOff val="15000"/>
                  </a:schemeClr>
                </a:solidFill>
              </a:rPr>
              <a:t> di </a:t>
            </a:r>
            <a:r>
              <a:rPr lang="en-US" dirty="0" err="1">
                <a:solidFill>
                  <a:schemeClr val="tx1">
                    <a:lumMod val="85000"/>
                    <a:lumOff val="15000"/>
                  </a:schemeClr>
                </a:solidFill>
              </a:rPr>
              <a:t>kategori</a:t>
            </a:r>
            <a:r>
              <a:rPr lang="en-US" dirty="0">
                <a:solidFill>
                  <a:schemeClr val="tx1">
                    <a:lumMod val="85000"/>
                    <a:lumOff val="15000"/>
                  </a:schemeClr>
                </a:solidFill>
              </a:rPr>
              <a:t> Grocery dan Milk. Oleh </a:t>
            </a:r>
            <a:r>
              <a:rPr lang="en-US" dirty="0" err="1">
                <a:solidFill>
                  <a:schemeClr val="tx1">
                    <a:lumMod val="85000"/>
                    <a:lumOff val="15000"/>
                  </a:schemeClr>
                </a:solidFill>
              </a:rPr>
              <a:t>karena</a:t>
            </a:r>
            <a:r>
              <a:rPr lang="en-US" dirty="0">
                <a:solidFill>
                  <a:schemeClr val="tx1">
                    <a:lumMod val="85000"/>
                    <a:lumOff val="15000"/>
                  </a:schemeClr>
                </a:solidFill>
              </a:rPr>
              <a:t> </a:t>
            </a:r>
            <a:r>
              <a:rPr lang="en-US" dirty="0" err="1">
                <a:solidFill>
                  <a:schemeClr val="tx1">
                    <a:lumMod val="85000"/>
                    <a:lumOff val="15000"/>
                  </a:schemeClr>
                </a:solidFill>
              </a:rPr>
              <a:t>itu</a:t>
            </a:r>
            <a:r>
              <a:rPr lang="en-US" dirty="0">
                <a:solidFill>
                  <a:schemeClr val="tx1">
                    <a:lumMod val="85000"/>
                    <a:lumOff val="15000"/>
                  </a:schemeClr>
                </a:solidFill>
              </a:rPr>
              <a:t>, </a:t>
            </a:r>
            <a:r>
              <a:rPr lang="en-US" dirty="0" err="1">
                <a:solidFill>
                  <a:schemeClr val="tx1">
                    <a:lumMod val="85000"/>
                    <a:lumOff val="15000"/>
                  </a:schemeClr>
                </a:solidFill>
              </a:rPr>
              <a:t>melakukan</a:t>
            </a:r>
            <a:r>
              <a:rPr lang="en-US" dirty="0">
                <a:solidFill>
                  <a:schemeClr val="tx1">
                    <a:lumMod val="85000"/>
                    <a:lumOff val="15000"/>
                  </a:schemeClr>
                </a:solidFill>
              </a:rPr>
              <a:t> </a:t>
            </a:r>
            <a:r>
              <a:rPr lang="en-US" dirty="0" err="1">
                <a:solidFill>
                  <a:schemeClr val="tx1">
                    <a:lumMod val="85000"/>
                    <a:lumOff val="15000"/>
                  </a:schemeClr>
                </a:solidFill>
              </a:rPr>
              <a:t>promosi</a:t>
            </a:r>
            <a:r>
              <a:rPr lang="en-US" dirty="0">
                <a:solidFill>
                  <a:schemeClr val="tx1">
                    <a:lumMod val="85000"/>
                    <a:lumOff val="15000"/>
                  </a:schemeClr>
                </a:solidFill>
              </a:rPr>
              <a:t> </a:t>
            </a:r>
            <a:r>
              <a:rPr lang="en-US" dirty="0" err="1">
                <a:solidFill>
                  <a:schemeClr val="tx1">
                    <a:lumMod val="85000"/>
                    <a:lumOff val="15000"/>
                  </a:schemeClr>
                </a:solidFill>
              </a:rPr>
              <a:t>mingguan</a:t>
            </a:r>
            <a:r>
              <a:rPr lang="en-US" dirty="0">
                <a:solidFill>
                  <a:schemeClr val="tx1">
                    <a:lumMod val="85000"/>
                    <a:lumOff val="15000"/>
                  </a:schemeClr>
                </a:solidFill>
              </a:rPr>
              <a:t>, </a:t>
            </a:r>
            <a:r>
              <a:rPr lang="en-US" dirty="0" err="1">
                <a:solidFill>
                  <a:schemeClr val="tx1">
                    <a:lumMod val="85000"/>
                    <a:lumOff val="15000"/>
                  </a:schemeClr>
                </a:solidFill>
              </a:rPr>
              <a:t>seperti</a:t>
            </a:r>
            <a:r>
              <a:rPr lang="en-US" dirty="0">
                <a:solidFill>
                  <a:schemeClr val="tx1">
                    <a:lumMod val="85000"/>
                    <a:lumOff val="15000"/>
                  </a:schemeClr>
                </a:solidFill>
              </a:rPr>
              <a:t> </a:t>
            </a:r>
            <a:r>
              <a:rPr lang="en-US" dirty="0" err="1">
                <a:solidFill>
                  <a:schemeClr val="tx1">
                    <a:lumMod val="85000"/>
                    <a:lumOff val="15000"/>
                  </a:schemeClr>
                </a:solidFill>
              </a:rPr>
              <a:t>menawarkan</a:t>
            </a:r>
            <a:r>
              <a:rPr lang="en-US" dirty="0">
                <a:solidFill>
                  <a:schemeClr val="tx1">
                    <a:lumMod val="85000"/>
                    <a:lumOff val="15000"/>
                  </a:schemeClr>
                </a:solidFill>
              </a:rPr>
              <a:t> </a:t>
            </a:r>
            <a:r>
              <a:rPr lang="en-US" dirty="0" err="1">
                <a:solidFill>
                  <a:schemeClr val="tx1">
                    <a:lumMod val="85000"/>
                    <a:lumOff val="15000"/>
                  </a:schemeClr>
                </a:solidFill>
              </a:rPr>
              <a:t>paket</a:t>
            </a:r>
            <a:r>
              <a:rPr lang="en-US" dirty="0">
                <a:solidFill>
                  <a:schemeClr val="tx1">
                    <a:lumMod val="85000"/>
                    <a:lumOff val="15000"/>
                  </a:schemeClr>
                </a:solidFill>
              </a:rPr>
              <a:t> </a:t>
            </a:r>
            <a:r>
              <a:rPr lang="en-US" dirty="0" err="1">
                <a:solidFill>
                  <a:schemeClr val="tx1">
                    <a:lumMod val="85000"/>
                    <a:lumOff val="15000"/>
                  </a:schemeClr>
                </a:solidFill>
              </a:rPr>
              <a:t>hemat</a:t>
            </a:r>
            <a:r>
              <a:rPr lang="en-US" dirty="0">
                <a:solidFill>
                  <a:schemeClr val="tx1">
                    <a:lumMod val="85000"/>
                    <a:lumOff val="15000"/>
                  </a:schemeClr>
                </a:solidFill>
              </a:rPr>
              <a:t>, dan </a:t>
            </a:r>
            <a:r>
              <a:rPr lang="en-US" dirty="0" err="1">
                <a:solidFill>
                  <a:schemeClr val="tx1">
                    <a:lumMod val="85000"/>
                    <a:lumOff val="15000"/>
                  </a:schemeClr>
                </a:solidFill>
              </a:rPr>
              <a:t>membuat</a:t>
            </a:r>
            <a:r>
              <a:rPr lang="en-US" dirty="0">
                <a:solidFill>
                  <a:schemeClr val="tx1">
                    <a:lumMod val="85000"/>
                    <a:lumOff val="15000"/>
                  </a:schemeClr>
                </a:solidFill>
              </a:rPr>
              <a:t> program </a:t>
            </a:r>
            <a:r>
              <a:rPr lang="en-US" dirty="0" err="1">
                <a:solidFill>
                  <a:schemeClr val="tx1">
                    <a:lumMod val="85000"/>
                    <a:lumOff val="15000"/>
                  </a:schemeClr>
                </a:solidFill>
              </a:rPr>
              <a:t>loyalitas</a:t>
            </a:r>
            <a:r>
              <a:rPr lang="en-US" dirty="0">
                <a:solidFill>
                  <a:schemeClr val="tx1">
                    <a:lumMod val="85000"/>
                    <a:lumOff val="15000"/>
                  </a:schemeClr>
                </a:solidFill>
              </a:rPr>
              <a:t> </a:t>
            </a:r>
            <a:r>
              <a:rPr lang="en-US" dirty="0" err="1">
                <a:solidFill>
                  <a:schemeClr val="tx1">
                    <a:lumMod val="85000"/>
                    <a:lumOff val="15000"/>
                  </a:schemeClr>
                </a:solidFill>
              </a:rPr>
              <a:t>untuk</a:t>
            </a:r>
            <a:r>
              <a:rPr lang="en-US" dirty="0">
                <a:solidFill>
                  <a:schemeClr val="tx1">
                    <a:lumMod val="85000"/>
                    <a:lumOff val="15000"/>
                  </a:schemeClr>
                </a:solidFill>
              </a:rPr>
              <a:t> </a:t>
            </a:r>
            <a:r>
              <a:rPr lang="en-US" dirty="0" err="1">
                <a:solidFill>
                  <a:schemeClr val="tx1">
                    <a:lumMod val="85000"/>
                    <a:lumOff val="15000"/>
                  </a:schemeClr>
                </a:solidFill>
              </a:rPr>
              <a:t>meningkatkan</a:t>
            </a:r>
            <a:r>
              <a:rPr lang="en-US" dirty="0">
                <a:solidFill>
                  <a:schemeClr val="tx1">
                    <a:lumMod val="85000"/>
                    <a:lumOff val="15000"/>
                  </a:schemeClr>
                </a:solidFill>
              </a:rPr>
              <a:t> </a:t>
            </a:r>
            <a:r>
              <a:rPr lang="en-US" dirty="0" err="1">
                <a:solidFill>
                  <a:schemeClr val="tx1">
                    <a:lumMod val="85000"/>
                    <a:lumOff val="15000"/>
                  </a:schemeClr>
                </a:solidFill>
              </a:rPr>
              <a:t>penjualan</a:t>
            </a:r>
            <a:r>
              <a:rPr lang="en-US" dirty="0">
                <a:solidFill>
                  <a:schemeClr val="tx1">
                    <a:lumMod val="85000"/>
                    <a:lumOff val="15000"/>
                  </a:schemeClr>
                </a:solidFill>
              </a:rPr>
              <a:t>.</a:t>
            </a:r>
          </a:p>
        </p:txBody>
      </p:sp>
      <p:sp>
        <p:nvSpPr>
          <p:cNvPr id="7" name="SUBTITLE 02">
            <a:extLst>
              <a:ext uri="{FF2B5EF4-FFF2-40B4-BE49-F238E27FC236}">
                <a16:creationId xmlns:a16="http://schemas.microsoft.com/office/drawing/2014/main" id="{286302CE-43C3-CB81-E2B1-5F5EA52D37DD}"/>
              </a:ext>
            </a:extLst>
          </p:cNvPr>
          <p:cNvSpPr txBox="1"/>
          <p:nvPr/>
        </p:nvSpPr>
        <p:spPr>
          <a:xfrm>
            <a:off x="237400" y="2746208"/>
            <a:ext cx="8614463" cy="552074"/>
          </a:xfrm>
          <a:prstGeom prst="rect">
            <a:avLst/>
          </a:prstGeom>
          <a:noFill/>
        </p:spPr>
        <p:txBody>
          <a:bodyPr wrap="square" rtlCol="0" anchor="ctr">
            <a:spAutoFit/>
          </a:bodyPr>
          <a:lstStyle>
            <a:defPPr>
              <a:defRPr lang="en-US"/>
            </a:defPPr>
            <a:lvl1pPr>
              <a:lnSpc>
                <a:spcPct val="130000"/>
              </a:lnSpc>
              <a:defRPr sz="5000" b="1" cap="all" spc="-30">
                <a:solidFill>
                  <a:schemeClr val="tx2"/>
                </a:solidFill>
                <a:latin typeface="PLAYFAIR DISPLAY BOLD ROMAN" pitchFamily="2" charset="77"/>
              </a:defRPr>
            </a:lvl1pPr>
          </a:lstStyle>
          <a:p>
            <a:r>
              <a:rPr lang="en-US" sz="2500" dirty="0" err="1">
                <a:latin typeface="Hanuman" pitchFamily="2" charset="0"/>
                <a:cs typeface="Hanuman" pitchFamily="2" charset="0"/>
              </a:rPr>
              <a:t>REkomendasi</a:t>
            </a:r>
            <a:endParaRPr lang="en-US" sz="2500" dirty="0">
              <a:latin typeface="Hanuman" pitchFamily="2" charset="0"/>
              <a:cs typeface="Hanuman" pitchFamily="2" charset="0"/>
            </a:endParaRPr>
          </a:p>
        </p:txBody>
      </p:sp>
      <p:sp>
        <p:nvSpPr>
          <p:cNvPr id="8" name="SUBTITLE 02">
            <a:extLst>
              <a:ext uri="{FF2B5EF4-FFF2-40B4-BE49-F238E27FC236}">
                <a16:creationId xmlns:a16="http://schemas.microsoft.com/office/drawing/2014/main" id="{1403042C-809D-4B00-909F-D07EFCD777E4}"/>
              </a:ext>
            </a:extLst>
          </p:cNvPr>
          <p:cNvSpPr txBox="1"/>
          <p:nvPr/>
        </p:nvSpPr>
        <p:spPr>
          <a:xfrm>
            <a:off x="169037" y="447251"/>
            <a:ext cx="8614463" cy="552074"/>
          </a:xfrm>
          <a:prstGeom prst="rect">
            <a:avLst/>
          </a:prstGeom>
          <a:noFill/>
        </p:spPr>
        <p:txBody>
          <a:bodyPr wrap="square" rtlCol="0" anchor="ctr">
            <a:spAutoFit/>
          </a:bodyPr>
          <a:lstStyle>
            <a:defPPr>
              <a:defRPr lang="en-US"/>
            </a:defPPr>
            <a:lvl1pPr>
              <a:lnSpc>
                <a:spcPct val="130000"/>
              </a:lnSpc>
              <a:defRPr sz="5000" b="1" cap="all" spc="-30">
                <a:solidFill>
                  <a:schemeClr val="tx2"/>
                </a:solidFill>
                <a:latin typeface="PLAYFAIR DISPLAY BOLD ROMAN" pitchFamily="2" charset="77"/>
              </a:defRPr>
            </a:lvl1pPr>
          </a:lstStyle>
          <a:p>
            <a:r>
              <a:rPr lang="en-US" sz="2500" dirty="0">
                <a:latin typeface="Hanuman" pitchFamily="2" charset="0"/>
                <a:cs typeface="Hanuman" pitchFamily="2" charset="0"/>
              </a:rPr>
              <a:t>Kesimpulan</a:t>
            </a:r>
          </a:p>
        </p:txBody>
      </p:sp>
      <p:sp>
        <p:nvSpPr>
          <p:cNvPr id="16" name="Rectangle 6">
            <a:extLst>
              <a:ext uri="{FF2B5EF4-FFF2-40B4-BE49-F238E27FC236}">
                <a16:creationId xmlns:a16="http://schemas.microsoft.com/office/drawing/2014/main" id="{DECFC14A-A105-42D5-8F7A-33BE2174E29D}"/>
              </a:ext>
            </a:extLst>
          </p:cNvPr>
          <p:cNvSpPr>
            <a:spLocks noChangeArrowheads="1"/>
          </p:cNvSpPr>
          <p:nvPr/>
        </p:nvSpPr>
        <p:spPr bwMode="auto">
          <a:xfrm>
            <a:off x="237400" y="1188546"/>
            <a:ext cx="114140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dirty="0">
                <a:solidFill>
                  <a:schemeClr val="tx1">
                    <a:lumMod val="85000"/>
                    <a:lumOff val="15000"/>
                  </a:schemeClr>
                </a:solidFill>
              </a:rPr>
              <a:t>Pola </a:t>
            </a:r>
            <a:r>
              <a:rPr lang="en-US" dirty="0" err="1">
                <a:solidFill>
                  <a:schemeClr val="tx1">
                    <a:lumMod val="85000"/>
                    <a:lumOff val="15000"/>
                  </a:schemeClr>
                </a:solidFill>
              </a:rPr>
              <a:t>pengeluaran</a:t>
            </a:r>
            <a:r>
              <a:rPr lang="en-US" dirty="0">
                <a:solidFill>
                  <a:schemeClr val="tx1">
                    <a:lumMod val="85000"/>
                    <a:lumOff val="15000"/>
                  </a:schemeClr>
                </a:solidFill>
              </a:rPr>
              <a:t> </a:t>
            </a:r>
            <a:r>
              <a:rPr lang="en-US" dirty="0" err="1">
                <a:solidFill>
                  <a:schemeClr val="tx1">
                    <a:lumMod val="85000"/>
                    <a:lumOff val="15000"/>
                  </a:schemeClr>
                </a:solidFill>
              </a:rPr>
              <a:t>pelanggan</a:t>
            </a:r>
            <a:r>
              <a:rPr lang="en-US" dirty="0">
                <a:solidFill>
                  <a:schemeClr val="tx1">
                    <a:lumMod val="85000"/>
                    <a:lumOff val="15000"/>
                  </a:schemeClr>
                </a:solidFill>
              </a:rPr>
              <a:t>, </a:t>
            </a:r>
            <a:r>
              <a:rPr lang="en-US" dirty="0" err="1">
                <a:solidFill>
                  <a:schemeClr val="tx1">
                    <a:lumMod val="85000"/>
                    <a:lumOff val="15000"/>
                  </a:schemeClr>
                </a:solidFill>
              </a:rPr>
              <a:t>Horeca</a:t>
            </a:r>
            <a:r>
              <a:rPr lang="en-US" dirty="0">
                <a:solidFill>
                  <a:schemeClr val="tx1">
                    <a:lumMod val="85000"/>
                    <a:lumOff val="15000"/>
                  </a:schemeClr>
                </a:solidFill>
              </a:rPr>
              <a:t> </a:t>
            </a:r>
            <a:r>
              <a:rPr lang="en-US" dirty="0" err="1">
                <a:solidFill>
                  <a:schemeClr val="tx1">
                    <a:lumMod val="85000"/>
                    <a:lumOff val="15000"/>
                  </a:schemeClr>
                </a:solidFill>
              </a:rPr>
              <a:t>fokus</a:t>
            </a:r>
            <a:r>
              <a:rPr lang="en-US" dirty="0">
                <a:solidFill>
                  <a:schemeClr val="tx1">
                    <a:lumMod val="85000"/>
                    <a:lumOff val="15000"/>
                  </a:schemeClr>
                </a:solidFill>
              </a:rPr>
              <a:t> di </a:t>
            </a:r>
            <a:r>
              <a:rPr lang="en-US" dirty="0" err="1">
                <a:solidFill>
                  <a:schemeClr val="tx1">
                    <a:lumMod val="85000"/>
                    <a:lumOff val="15000"/>
                  </a:schemeClr>
                </a:solidFill>
              </a:rPr>
              <a:t>kategori</a:t>
            </a:r>
            <a:r>
              <a:rPr lang="en-US" dirty="0">
                <a:solidFill>
                  <a:schemeClr val="tx1">
                    <a:lumMod val="85000"/>
                    <a:lumOff val="15000"/>
                  </a:schemeClr>
                </a:solidFill>
              </a:rPr>
              <a:t> Fresh </a:t>
            </a:r>
            <a:r>
              <a:rPr lang="en-US" dirty="0" err="1">
                <a:solidFill>
                  <a:schemeClr val="tx1">
                    <a:lumMod val="85000"/>
                    <a:lumOff val="15000"/>
                  </a:schemeClr>
                </a:solidFill>
              </a:rPr>
              <a:t>seperti</a:t>
            </a:r>
            <a:r>
              <a:rPr lang="en-US" dirty="0">
                <a:solidFill>
                  <a:schemeClr val="tx1">
                    <a:lumMod val="85000"/>
                    <a:lumOff val="15000"/>
                  </a:schemeClr>
                </a:solidFill>
              </a:rPr>
              <a:t> </a:t>
            </a:r>
            <a:r>
              <a:rPr lang="en-US" dirty="0" err="1">
                <a:solidFill>
                  <a:schemeClr val="tx1">
                    <a:lumMod val="85000"/>
                    <a:lumOff val="15000"/>
                  </a:schemeClr>
                </a:solidFill>
              </a:rPr>
              <a:t>pelanggan</a:t>
            </a:r>
            <a:r>
              <a:rPr lang="en-US" dirty="0">
                <a:solidFill>
                  <a:schemeClr val="tx1">
                    <a:lumMod val="85000"/>
                    <a:lumOff val="15000"/>
                  </a:schemeClr>
                </a:solidFill>
              </a:rPr>
              <a:t> di wilayah </a:t>
            </a:r>
            <a:r>
              <a:rPr lang="en-US" dirty="0" err="1">
                <a:solidFill>
                  <a:schemeClr val="tx1">
                    <a:lumMod val="85000"/>
                    <a:lumOff val="15000"/>
                  </a:schemeClr>
                </a:solidFill>
              </a:rPr>
              <a:t>Horeca</a:t>
            </a:r>
            <a:r>
              <a:rPr lang="en-US" dirty="0">
                <a:solidFill>
                  <a:schemeClr val="tx1">
                    <a:lumMod val="85000"/>
                    <a:lumOff val="15000"/>
                  </a:schemeClr>
                </a:solidFill>
              </a:rPr>
              <a:t> </a:t>
            </a:r>
            <a:r>
              <a:rPr lang="en-US" dirty="0" err="1">
                <a:solidFill>
                  <a:schemeClr val="tx1">
                    <a:lumMod val="85000"/>
                    <a:lumOff val="15000"/>
                  </a:schemeClr>
                </a:solidFill>
              </a:rPr>
              <a:t>lebih</a:t>
            </a:r>
            <a:r>
              <a:rPr lang="en-US" dirty="0">
                <a:solidFill>
                  <a:schemeClr val="tx1">
                    <a:lumMod val="85000"/>
                    <a:lumOff val="15000"/>
                  </a:schemeClr>
                </a:solidFill>
              </a:rPr>
              <a:t> </a:t>
            </a:r>
            <a:r>
              <a:rPr lang="en-US" dirty="0" err="1">
                <a:solidFill>
                  <a:schemeClr val="tx1">
                    <a:lumMod val="85000"/>
                    <a:lumOff val="15000"/>
                  </a:schemeClr>
                </a:solidFill>
              </a:rPr>
              <a:t>sering</a:t>
            </a:r>
            <a:r>
              <a:rPr lang="en-US" dirty="0">
                <a:solidFill>
                  <a:schemeClr val="tx1">
                    <a:lumMod val="85000"/>
                    <a:lumOff val="15000"/>
                  </a:schemeClr>
                </a:solidFill>
              </a:rPr>
              <a:t> </a:t>
            </a:r>
            <a:r>
              <a:rPr lang="en-US" dirty="0" err="1">
                <a:solidFill>
                  <a:schemeClr val="tx1">
                    <a:lumMod val="85000"/>
                    <a:lumOff val="15000"/>
                  </a:schemeClr>
                </a:solidFill>
              </a:rPr>
              <a:t>membeli</a:t>
            </a:r>
            <a:r>
              <a:rPr lang="en-US" dirty="0">
                <a:solidFill>
                  <a:schemeClr val="tx1">
                    <a:lumMod val="85000"/>
                    <a:lumOff val="15000"/>
                  </a:schemeClr>
                </a:solidFill>
              </a:rPr>
              <a:t> </a:t>
            </a:r>
            <a:r>
              <a:rPr lang="en-US" dirty="0" err="1">
                <a:solidFill>
                  <a:schemeClr val="tx1">
                    <a:lumMod val="85000"/>
                    <a:lumOff val="15000"/>
                  </a:schemeClr>
                </a:solidFill>
              </a:rPr>
              <a:t>produk</a:t>
            </a:r>
            <a:r>
              <a:rPr lang="en-US" dirty="0">
                <a:solidFill>
                  <a:schemeClr val="tx1">
                    <a:lumMod val="85000"/>
                    <a:lumOff val="15000"/>
                  </a:schemeClr>
                </a:solidFill>
              </a:rPr>
              <a:t> segar. </a:t>
            </a:r>
            <a:r>
              <a:rPr lang="en-US" dirty="0" err="1">
                <a:solidFill>
                  <a:schemeClr val="tx1">
                    <a:lumMod val="85000"/>
                    <a:lumOff val="15000"/>
                  </a:schemeClr>
                </a:solidFill>
              </a:rPr>
              <a:t>Sedangkan</a:t>
            </a:r>
            <a:r>
              <a:rPr lang="en-US" dirty="0">
                <a:solidFill>
                  <a:schemeClr val="tx1">
                    <a:lumMod val="85000"/>
                    <a:lumOff val="15000"/>
                  </a:schemeClr>
                </a:solidFill>
              </a:rPr>
              <a:t>, wilayah Retail </a:t>
            </a:r>
            <a:r>
              <a:rPr lang="en-US" dirty="0" err="1">
                <a:solidFill>
                  <a:schemeClr val="tx1">
                    <a:lumMod val="85000"/>
                    <a:lumOff val="15000"/>
                  </a:schemeClr>
                </a:solidFill>
              </a:rPr>
              <a:t>cenderung</a:t>
            </a:r>
            <a:r>
              <a:rPr lang="en-US" dirty="0">
                <a:solidFill>
                  <a:schemeClr val="tx1">
                    <a:lumMod val="85000"/>
                    <a:lumOff val="15000"/>
                  </a:schemeClr>
                </a:solidFill>
              </a:rPr>
              <a:t> </a:t>
            </a:r>
            <a:r>
              <a:rPr lang="en-US" dirty="0" err="1">
                <a:solidFill>
                  <a:schemeClr val="tx1">
                    <a:lumMod val="85000"/>
                    <a:lumOff val="15000"/>
                  </a:schemeClr>
                </a:solidFill>
              </a:rPr>
              <a:t>membeli</a:t>
            </a:r>
            <a:r>
              <a:rPr lang="en-US" dirty="0">
                <a:solidFill>
                  <a:schemeClr val="tx1">
                    <a:lumMod val="85000"/>
                    <a:lumOff val="15000"/>
                  </a:schemeClr>
                </a:solidFill>
              </a:rPr>
              <a:t> </a:t>
            </a:r>
            <a:r>
              <a:rPr lang="en-US" dirty="0" err="1">
                <a:solidFill>
                  <a:schemeClr val="tx1">
                    <a:lumMod val="85000"/>
                    <a:lumOff val="15000"/>
                  </a:schemeClr>
                </a:solidFill>
              </a:rPr>
              <a:t>produk</a:t>
            </a:r>
            <a:r>
              <a:rPr lang="en-US" dirty="0">
                <a:solidFill>
                  <a:schemeClr val="tx1">
                    <a:lumMod val="85000"/>
                    <a:lumOff val="15000"/>
                  </a:schemeClr>
                </a:solidFill>
              </a:rPr>
              <a:t> </a:t>
            </a:r>
            <a:r>
              <a:rPr lang="en-US" dirty="0" err="1">
                <a:solidFill>
                  <a:schemeClr val="tx1">
                    <a:lumMod val="85000"/>
                    <a:lumOff val="15000"/>
                  </a:schemeClr>
                </a:solidFill>
              </a:rPr>
              <a:t>harian</a:t>
            </a:r>
            <a:r>
              <a:rPr lang="en-US" dirty="0">
                <a:solidFill>
                  <a:schemeClr val="tx1">
                    <a:lumMod val="85000"/>
                    <a:lumOff val="15000"/>
                  </a:schemeClr>
                </a:solidFill>
              </a:rPr>
              <a:t>. Lalu </a:t>
            </a:r>
            <a:r>
              <a:rPr lang="en-US" dirty="0" err="1">
                <a:solidFill>
                  <a:schemeClr val="tx1">
                    <a:lumMod val="85000"/>
                    <a:lumOff val="15000"/>
                  </a:schemeClr>
                </a:solidFill>
              </a:rPr>
              <a:t>pola</a:t>
            </a:r>
            <a:r>
              <a:rPr lang="en-US" dirty="0">
                <a:solidFill>
                  <a:schemeClr val="tx1">
                    <a:lumMod val="85000"/>
                    <a:lumOff val="15000"/>
                  </a:schemeClr>
                </a:solidFill>
              </a:rPr>
              <a:t> </a:t>
            </a:r>
            <a:r>
              <a:rPr lang="en-US" dirty="0" err="1">
                <a:solidFill>
                  <a:schemeClr val="tx1">
                    <a:lumMod val="85000"/>
                    <a:lumOff val="15000"/>
                  </a:schemeClr>
                </a:solidFill>
              </a:rPr>
              <a:t>pengeluaran</a:t>
            </a:r>
            <a:r>
              <a:rPr lang="en-US" dirty="0">
                <a:solidFill>
                  <a:schemeClr val="tx1">
                    <a:lumMod val="85000"/>
                    <a:lumOff val="15000"/>
                  </a:schemeClr>
                </a:solidFill>
              </a:rPr>
              <a:t> </a:t>
            </a:r>
            <a:r>
              <a:rPr lang="en-US" dirty="0" err="1">
                <a:solidFill>
                  <a:schemeClr val="tx1">
                    <a:lumMod val="85000"/>
                    <a:lumOff val="15000"/>
                  </a:schemeClr>
                </a:solidFill>
              </a:rPr>
              <a:t>pelanggan</a:t>
            </a:r>
            <a:r>
              <a:rPr lang="en-US" dirty="0">
                <a:solidFill>
                  <a:schemeClr val="tx1">
                    <a:lumMod val="85000"/>
                    <a:lumOff val="15000"/>
                  </a:schemeClr>
                </a:solidFill>
              </a:rPr>
              <a:t> di Retail </a:t>
            </a:r>
            <a:r>
              <a:rPr lang="en-US" dirty="0" err="1">
                <a:solidFill>
                  <a:schemeClr val="tx1">
                    <a:lumMod val="85000"/>
                    <a:lumOff val="15000"/>
                  </a:schemeClr>
                </a:solidFill>
              </a:rPr>
              <a:t>cenderung</a:t>
            </a:r>
            <a:r>
              <a:rPr lang="en-US" dirty="0">
                <a:solidFill>
                  <a:schemeClr val="tx1">
                    <a:lumMod val="85000"/>
                    <a:lumOff val="15000"/>
                  </a:schemeClr>
                </a:solidFill>
              </a:rPr>
              <a:t> </a:t>
            </a:r>
            <a:r>
              <a:rPr lang="en-US" dirty="0" err="1">
                <a:solidFill>
                  <a:schemeClr val="tx1">
                    <a:lumMod val="85000"/>
                    <a:lumOff val="15000"/>
                  </a:schemeClr>
                </a:solidFill>
              </a:rPr>
              <a:t>lebih</a:t>
            </a:r>
            <a:r>
              <a:rPr lang="en-US" dirty="0">
                <a:solidFill>
                  <a:schemeClr val="tx1">
                    <a:lumMod val="85000"/>
                    <a:lumOff val="15000"/>
                  </a:schemeClr>
                </a:solidFill>
              </a:rPr>
              <a:t> </a:t>
            </a:r>
            <a:r>
              <a:rPr lang="en-US" dirty="0" err="1">
                <a:solidFill>
                  <a:schemeClr val="tx1">
                    <a:lumMod val="85000"/>
                    <a:lumOff val="15000"/>
                  </a:schemeClr>
                </a:solidFill>
              </a:rPr>
              <a:t>tinggi</a:t>
            </a:r>
            <a:r>
              <a:rPr lang="en-US" dirty="0">
                <a:solidFill>
                  <a:schemeClr val="tx1">
                    <a:lumMod val="85000"/>
                    <a:lumOff val="15000"/>
                  </a:schemeClr>
                </a:solidFill>
              </a:rPr>
              <a:t> </a:t>
            </a:r>
            <a:r>
              <a:rPr lang="en-US" dirty="0" err="1">
                <a:solidFill>
                  <a:schemeClr val="tx1">
                    <a:lumMod val="85000"/>
                    <a:lumOff val="15000"/>
                  </a:schemeClr>
                </a:solidFill>
              </a:rPr>
              <a:t>dibandingkan</a:t>
            </a:r>
            <a:r>
              <a:rPr lang="en-US" dirty="0">
                <a:solidFill>
                  <a:schemeClr val="tx1">
                    <a:lumMod val="85000"/>
                    <a:lumOff val="15000"/>
                  </a:schemeClr>
                </a:solidFill>
              </a:rPr>
              <a:t> </a:t>
            </a:r>
            <a:r>
              <a:rPr lang="en-US" dirty="0" err="1">
                <a:solidFill>
                  <a:schemeClr val="tx1">
                    <a:lumMod val="85000"/>
                    <a:lumOff val="15000"/>
                  </a:schemeClr>
                </a:solidFill>
              </a:rPr>
              <a:t>dengan</a:t>
            </a:r>
            <a:r>
              <a:rPr lang="en-US" dirty="0">
                <a:solidFill>
                  <a:schemeClr val="tx1">
                    <a:lumMod val="85000"/>
                    <a:lumOff val="15000"/>
                  </a:schemeClr>
                </a:solidFill>
              </a:rPr>
              <a:t> </a:t>
            </a:r>
            <a:r>
              <a:rPr lang="en-US" dirty="0" err="1">
                <a:solidFill>
                  <a:schemeClr val="tx1">
                    <a:lumMod val="85000"/>
                    <a:lumOff val="15000"/>
                  </a:schemeClr>
                </a:solidFill>
              </a:rPr>
              <a:t>Horeca</a:t>
            </a:r>
            <a:r>
              <a:rPr lang="en-US" dirty="0">
                <a:solidFill>
                  <a:schemeClr val="tx1">
                    <a:lumMod val="85000"/>
                    <a:lumOff val="15000"/>
                  </a:schemeClr>
                </a:solidFill>
              </a:rPr>
              <a:t>, </a:t>
            </a:r>
            <a:r>
              <a:rPr lang="en-US" dirty="0" err="1">
                <a:solidFill>
                  <a:schemeClr val="tx1">
                    <a:lumMod val="85000"/>
                    <a:lumOff val="15000"/>
                  </a:schemeClr>
                </a:solidFill>
              </a:rPr>
              <a:t>terutama</a:t>
            </a:r>
            <a:r>
              <a:rPr lang="en-US" dirty="0">
                <a:solidFill>
                  <a:schemeClr val="tx1">
                    <a:lumMod val="85000"/>
                    <a:lumOff val="15000"/>
                  </a:schemeClr>
                </a:solidFill>
              </a:rPr>
              <a:t> </a:t>
            </a:r>
            <a:r>
              <a:rPr lang="en-US" dirty="0" err="1">
                <a:solidFill>
                  <a:schemeClr val="tx1">
                    <a:lumMod val="85000"/>
                    <a:lumOff val="15000"/>
                  </a:schemeClr>
                </a:solidFill>
              </a:rPr>
              <a:t>untuk</a:t>
            </a:r>
            <a:r>
              <a:rPr lang="en-US" dirty="0">
                <a:solidFill>
                  <a:schemeClr val="tx1">
                    <a:lumMod val="85000"/>
                    <a:lumOff val="15000"/>
                  </a:schemeClr>
                </a:solidFill>
              </a:rPr>
              <a:t> </a:t>
            </a:r>
            <a:r>
              <a:rPr lang="en-US" dirty="0" err="1">
                <a:solidFill>
                  <a:schemeClr val="tx1">
                    <a:lumMod val="85000"/>
                    <a:lumOff val="15000"/>
                  </a:schemeClr>
                </a:solidFill>
              </a:rPr>
              <a:t>produk-produk</a:t>
            </a:r>
            <a:r>
              <a:rPr lang="en-US" dirty="0">
                <a:solidFill>
                  <a:schemeClr val="tx1">
                    <a:lumMod val="85000"/>
                    <a:lumOff val="15000"/>
                  </a:schemeClr>
                </a:solidFill>
              </a:rPr>
              <a:t> Grocery, Fresh, dan Milk. Dan </a:t>
            </a:r>
            <a:r>
              <a:rPr lang="en-US" dirty="0" err="1">
                <a:solidFill>
                  <a:schemeClr val="tx1">
                    <a:lumMod val="85000"/>
                    <a:lumOff val="15000"/>
                  </a:schemeClr>
                </a:solidFill>
              </a:rPr>
              <a:t>Secara</a:t>
            </a:r>
            <a:r>
              <a:rPr lang="en-US" dirty="0">
                <a:solidFill>
                  <a:schemeClr val="tx1">
                    <a:lumMod val="85000"/>
                    <a:lumOff val="15000"/>
                  </a:schemeClr>
                </a:solidFill>
              </a:rPr>
              <a:t> </a:t>
            </a:r>
            <a:r>
              <a:rPr lang="en-US" dirty="0" err="1">
                <a:solidFill>
                  <a:schemeClr val="tx1">
                    <a:lumMod val="85000"/>
                    <a:lumOff val="15000"/>
                  </a:schemeClr>
                </a:solidFill>
              </a:rPr>
              <a:t>keseluruhan</a:t>
            </a:r>
            <a:r>
              <a:rPr lang="en-US" dirty="0">
                <a:solidFill>
                  <a:schemeClr val="tx1">
                    <a:lumMod val="85000"/>
                    <a:lumOff val="15000"/>
                  </a:schemeClr>
                </a:solidFill>
              </a:rPr>
              <a:t>, total </a:t>
            </a:r>
            <a:r>
              <a:rPr lang="en-US" dirty="0" err="1">
                <a:solidFill>
                  <a:schemeClr val="tx1">
                    <a:lumMod val="85000"/>
                    <a:lumOff val="15000"/>
                  </a:schemeClr>
                </a:solidFill>
              </a:rPr>
              <a:t>pengeluaran</a:t>
            </a:r>
            <a:r>
              <a:rPr lang="en-US" dirty="0">
                <a:solidFill>
                  <a:schemeClr val="tx1">
                    <a:lumMod val="85000"/>
                    <a:lumOff val="15000"/>
                  </a:schemeClr>
                </a:solidFill>
              </a:rPr>
              <a:t> </a:t>
            </a:r>
            <a:r>
              <a:rPr lang="en-US" dirty="0" err="1">
                <a:solidFill>
                  <a:schemeClr val="tx1">
                    <a:lumMod val="85000"/>
                    <a:lumOff val="15000"/>
                  </a:schemeClr>
                </a:solidFill>
              </a:rPr>
              <a:t>pelanggan</a:t>
            </a:r>
            <a:r>
              <a:rPr lang="en-US" dirty="0">
                <a:solidFill>
                  <a:schemeClr val="tx1">
                    <a:lumMod val="85000"/>
                    <a:lumOff val="15000"/>
                  </a:schemeClr>
                </a:solidFill>
              </a:rPr>
              <a:t> di Retail (2,549,052) </a:t>
            </a:r>
            <a:r>
              <a:rPr lang="en-US" dirty="0" err="1">
                <a:solidFill>
                  <a:schemeClr val="tx1">
                    <a:lumMod val="85000"/>
                    <a:lumOff val="15000"/>
                  </a:schemeClr>
                </a:solidFill>
              </a:rPr>
              <a:t>lebih</a:t>
            </a:r>
            <a:r>
              <a:rPr lang="en-US" dirty="0">
                <a:solidFill>
                  <a:schemeClr val="tx1">
                    <a:lumMod val="85000"/>
                    <a:lumOff val="15000"/>
                  </a:schemeClr>
                </a:solidFill>
              </a:rPr>
              <a:t> </a:t>
            </a:r>
            <a:r>
              <a:rPr lang="en-US" dirty="0" err="1">
                <a:solidFill>
                  <a:schemeClr val="tx1">
                    <a:lumMod val="85000"/>
                    <a:lumOff val="15000"/>
                  </a:schemeClr>
                </a:solidFill>
              </a:rPr>
              <a:t>tinggi</a:t>
            </a:r>
            <a:r>
              <a:rPr lang="en-US" dirty="0">
                <a:solidFill>
                  <a:schemeClr val="tx1">
                    <a:lumMod val="85000"/>
                    <a:lumOff val="15000"/>
                  </a:schemeClr>
                </a:solidFill>
              </a:rPr>
              <a:t> </a:t>
            </a:r>
            <a:r>
              <a:rPr lang="en-US" dirty="0" err="1">
                <a:solidFill>
                  <a:schemeClr val="tx1">
                    <a:lumMod val="85000"/>
                    <a:lumOff val="15000"/>
                  </a:schemeClr>
                </a:solidFill>
              </a:rPr>
              <a:t>dibandingkan</a:t>
            </a:r>
            <a:r>
              <a:rPr lang="en-US" dirty="0">
                <a:solidFill>
                  <a:schemeClr val="tx1">
                    <a:lumMod val="85000"/>
                    <a:lumOff val="15000"/>
                  </a:schemeClr>
                </a:solidFill>
              </a:rPr>
              <a:t> </a:t>
            </a:r>
            <a:r>
              <a:rPr lang="en-US" dirty="0" err="1">
                <a:solidFill>
                  <a:schemeClr val="tx1">
                    <a:lumMod val="85000"/>
                    <a:lumOff val="15000"/>
                  </a:schemeClr>
                </a:solidFill>
              </a:rPr>
              <a:t>dengan</a:t>
            </a:r>
            <a:r>
              <a:rPr lang="en-US" dirty="0">
                <a:solidFill>
                  <a:schemeClr val="tx1">
                    <a:lumMod val="85000"/>
                    <a:lumOff val="15000"/>
                  </a:schemeClr>
                </a:solidFill>
              </a:rPr>
              <a:t> </a:t>
            </a:r>
            <a:r>
              <a:rPr lang="en-US" dirty="0" err="1">
                <a:solidFill>
                  <a:schemeClr val="tx1">
                    <a:lumMod val="85000"/>
                    <a:lumOff val="15000"/>
                  </a:schemeClr>
                </a:solidFill>
              </a:rPr>
              <a:t>Horeca</a:t>
            </a:r>
            <a:r>
              <a:rPr lang="en-US" dirty="0">
                <a:solidFill>
                  <a:schemeClr val="tx1">
                    <a:lumMod val="85000"/>
                    <a:lumOff val="15000"/>
                  </a:schemeClr>
                </a:solidFill>
              </a:rPr>
              <a:t> (1,351,650).</a:t>
            </a:r>
          </a:p>
        </p:txBody>
      </p:sp>
      <p:sp>
        <p:nvSpPr>
          <p:cNvPr id="17" name="Arrow: Right 16">
            <a:hlinkClick r:id="" action="ppaction://hlinkshowjump?jump=nextslide"/>
            <a:extLst>
              <a:ext uri="{FF2B5EF4-FFF2-40B4-BE49-F238E27FC236}">
                <a16:creationId xmlns:a16="http://schemas.microsoft.com/office/drawing/2014/main" id="{7BD6733C-0F82-43E9-BDD4-42FD49E5D098}"/>
              </a:ext>
            </a:extLst>
          </p:cNvPr>
          <p:cNvSpPr/>
          <p:nvPr/>
        </p:nvSpPr>
        <p:spPr>
          <a:xfrm>
            <a:off x="9743768" y="5702710"/>
            <a:ext cx="1887793" cy="83574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Left 17">
            <a:hlinkClick r:id="" action="ppaction://hlinkshowjump?jump=previousslide"/>
            <a:extLst>
              <a:ext uri="{FF2B5EF4-FFF2-40B4-BE49-F238E27FC236}">
                <a16:creationId xmlns:a16="http://schemas.microsoft.com/office/drawing/2014/main" id="{9A08551F-7B71-4ACE-834A-4300528718FE}"/>
              </a:ext>
            </a:extLst>
          </p:cNvPr>
          <p:cNvSpPr/>
          <p:nvPr/>
        </p:nvSpPr>
        <p:spPr>
          <a:xfrm>
            <a:off x="378138" y="5629015"/>
            <a:ext cx="1893114" cy="101272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50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2B6"/>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3A3D127D-8828-6633-4323-831253CF2008}"/>
              </a:ext>
            </a:extLst>
          </p:cNvPr>
          <p:cNvSpPr/>
          <p:nvPr/>
        </p:nvSpPr>
        <p:spPr>
          <a:xfrm rot="3721776">
            <a:off x="4822506" y="-2734674"/>
            <a:ext cx="6192434" cy="1687253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87B12FB-A77C-A4DA-54D5-331DDA026ACC}"/>
              </a:ext>
            </a:extLst>
          </p:cNvPr>
          <p:cNvSpPr txBox="1"/>
          <p:nvPr/>
        </p:nvSpPr>
        <p:spPr>
          <a:xfrm>
            <a:off x="791092" y="1963383"/>
            <a:ext cx="4316167" cy="1323439"/>
          </a:xfrm>
          <a:prstGeom prst="rect">
            <a:avLst/>
          </a:prstGeom>
          <a:noFill/>
        </p:spPr>
        <p:txBody>
          <a:bodyPr wrap="square" rtlCol="0">
            <a:spAutoFit/>
          </a:bodyPr>
          <a:lstStyle/>
          <a:p>
            <a:r>
              <a:rPr lang="en-US" sz="8000" dirty="0">
                <a:solidFill>
                  <a:schemeClr val="bg1"/>
                </a:solidFill>
                <a:latin typeface="Lobster" pitchFamily="2" charset="77"/>
              </a:rPr>
              <a:t>Watching</a:t>
            </a:r>
          </a:p>
        </p:txBody>
      </p:sp>
      <p:pic>
        <p:nvPicPr>
          <p:cNvPr id="29" name="Picture 28">
            <a:extLst>
              <a:ext uri="{FF2B5EF4-FFF2-40B4-BE49-F238E27FC236}">
                <a16:creationId xmlns:a16="http://schemas.microsoft.com/office/drawing/2014/main" id="{49804F34-E7F7-4635-FD82-35B700849A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526198" y="-2932812"/>
            <a:ext cx="10703671" cy="10703671"/>
          </a:xfrm>
          <a:prstGeom prst="rect">
            <a:avLst/>
          </a:prstGeom>
          <a:noFill/>
          <a:effectLst>
            <a:outerShdw blurRad="453895" sx="102000" sy="102000" algn="ctr" rotWithShape="0">
              <a:prstClr val="black">
                <a:alpha val="40000"/>
              </a:prstClr>
            </a:outerShdw>
          </a:effectLst>
        </p:spPr>
      </p:pic>
      <p:sp>
        <p:nvSpPr>
          <p:cNvPr id="33" name="TextBox 32">
            <a:extLst>
              <a:ext uri="{FF2B5EF4-FFF2-40B4-BE49-F238E27FC236}">
                <a16:creationId xmlns:a16="http://schemas.microsoft.com/office/drawing/2014/main" id="{0622B467-E877-4233-01DC-BF8954C22AC6}"/>
              </a:ext>
            </a:extLst>
          </p:cNvPr>
          <p:cNvSpPr txBox="1"/>
          <p:nvPr/>
        </p:nvSpPr>
        <p:spPr>
          <a:xfrm>
            <a:off x="791092" y="961293"/>
            <a:ext cx="6869724" cy="1323439"/>
          </a:xfrm>
          <a:prstGeom prst="rect">
            <a:avLst/>
          </a:prstGeom>
          <a:noFill/>
        </p:spPr>
        <p:txBody>
          <a:bodyPr wrap="square" rtlCol="0">
            <a:spAutoFit/>
          </a:bodyPr>
          <a:lstStyle/>
          <a:p>
            <a:r>
              <a:rPr lang="en-US" sz="8000" dirty="0">
                <a:blipFill>
                  <a:blip r:embed="rId4"/>
                  <a:stretch>
                    <a:fillRect/>
                  </a:stretch>
                </a:blipFill>
                <a:latin typeface="Paytone One" pitchFamily="2" charset="77"/>
              </a:rPr>
              <a:t>THANKS FOR</a:t>
            </a:r>
          </a:p>
        </p:txBody>
      </p:sp>
      <p:sp>
        <p:nvSpPr>
          <p:cNvPr id="35" name="TextBox 34">
            <a:extLst>
              <a:ext uri="{FF2B5EF4-FFF2-40B4-BE49-F238E27FC236}">
                <a16:creationId xmlns:a16="http://schemas.microsoft.com/office/drawing/2014/main" id="{7728F91D-1829-D4E9-F55F-92E16B56FD0A}"/>
              </a:ext>
            </a:extLst>
          </p:cNvPr>
          <p:cNvSpPr txBox="1"/>
          <p:nvPr/>
        </p:nvSpPr>
        <p:spPr>
          <a:xfrm>
            <a:off x="879992" y="885093"/>
            <a:ext cx="6869724" cy="1323439"/>
          </a:xfrm>
          <a:prstGeom prst="rect">
            <a:avLst/>
          </a:prstGeom>
          <a:noFill/>
        </p:spPr>
        <p:txBody>
          <a:bodyPr wrap="square" rtlCol="0">
            <a:spAutoFit/>
          </a:bodyPr>
          <a:lstStyle/>
          <a:p>
            <a:r>
              <a:rPr lang="en-US" sz="8000" dirty="0">
                <a:solidFill>
                  <a:srgbClr val="FFC000"/>
                </a:solidFill>
                <a:latin typeface="Paytone One" pitchFamily="2" charset="77"/>
              </a:rPr>
              <a:t>THANKS FOR</a:t>
            </a:r>
          </a:p>
        </p:txBody>
      </p:sp>
      <p:sp>
        <p:nvSpPr>
          <p:cNvPr id="36" name="TextBox 35">
            <a:extLst>
              <a:ext uri="{FF2B5EF4-FFF2-40B4-BE49-F238E27FC236}">
                <a16:creationId xmlns:a16="http://schemas.microsoft.com/office/drawing/2014/main" id="{4A2B332C-5075-9B34-7898-A196DF51F720}"/>
              </a:ext>
            </a:extLst>
          </p:cNvPr>
          <p:cNvSpPr txBox="1"/>
          <p:nvPr/>
        </p:nvSpPr>
        <p:spPr>
          <a:xfrm>
            <a:off x="944151" y="827036"/>
            <a:ext cx="6869724" cy="1323439"/>
          </a:xfrm>
          <a:prstGeom prst="rect">
            <a:avLst/>
          </a:prstGeom>
          <a:noFill/>
        </p:spPr>
        <p:txBody>
          <a:bodyPr wrap="square" rtlCol="0">
            <a:spAutoFit/>
          </a:bodyPr>
          <a:lstStyle/>
          <a:p>
            <a:r>
              <a:rPr lang="en-US" sz="8000" dirty="0">
                <a:solidFill>
                  <a:schemeClr val="bg1"/>
                </a:solidFill>
                <a:latin typeface="Paytone One" pitchFamily="2" charset="77"/>
              </a:rPr>
              <a:t>THANKS FOR</a:t>
            </a:r>
          </a:p>
        </p:txBody>
      </p:sp>
      <p:pic>
        <p:nvPicPr>
          <p:cNvPr id="37" name="Picture 36">
            <a:extLst>
              <a:ext uri="{FF2B5EF4-FFF2-40B4-BE49-F238E27FC236}">
                <a16:creationId xmlns:a16="http://schemas.microsoft.com/office/drawing/2014/main" id="{E6691564-9F42-E806-4856-576E14B49BDF}"/>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2177097" y="668207"/>
            <a:ext cx="10414632" cy="7804031"/>
          </a:xfrm>
          <a:prstGeom prst="rect">
            <a:avLst/>
          </a:prstGeom>
        </p:spPr>
      </p:pic>
      <p:sp>
        <p:nvSpPr>
          <p:cNvPr id="2" name="Arrow: Left 1">
            <a:hlinkClick r:id="" action="ppaction://hlinkshowjump?jump=previousslide"/>
            <a:extLst>
              <a:ext uri="{FF2B5EF4-FFF2-40B4-BE49-F238E27FC236}">
                <a16:creationId xmlns:a16="http://schemas.microsoft.com/office/drawing/2014/main" id="{873C835D-A256-4B9B-8A65-4C50BDAA55A7}"/>
              </a:ext>
            </a:extLst>
          </p:cNvPr>
          <p:cNvSpPr/>
          <p:nvPr/>
        </p:nvSpPr>
        <p:spPr>
          <a:xfrm>
            <a:off x="378138" y="5629015"/>
            <a:ext cx="1893114" cy="101272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50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1770</TotalTime>
  <Words>521</Words>
  <Application>Microsoft Office PowerPoint</Application>
  <PresentationFormat>Widescreen</PresentationFormat>
  <Paragraphs>54</Paragraphs>
  <Slides>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Arial Black</vt:lpstr>
      <vt:lpstr>Calibri</vt:lpstr>
      <vt:lpstr>Gill Sans MT</vt:lpstr>
      <vt:lpstr>Hanuman</vt:lpstr>
      <vt:lpstr>Hanuman Black</vt:lpstr>
      <vt:lpstr>Hanuman Light</vt:lpstr>
      <vt:lpstr>Lobster</vt:lpstr>
      <vt:lpstr>Paytone One</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Mauricio Revelo</dc:creator>
  <cp:lastModifiedBy>Nadila Aprilla</cp:lastModifiedBy>
  <cp:revision>26</cp:revision>
  <dcterms:created xsi:type="dcterms:W3CDTF">2023-03-06T19:20:50Z</dcterms:created>
  <dcterms:modified xsi:type="dcterms:W3CDTF">2024-12-17T03:37:28Z</dcterms:modified>
</cp:coreProperties>
</file>